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355" r:id="rId3"/>
    <p:sldId id="257" r:id="rId4"/>
    <p:sldId id="357" r:id="rId5"/>
    <p:sldId id="356" r:id="rId6"/>
    <p:sldId id="259" r:id="rId7"/>
    <p:sldId id="361" r:id="rId8"/>
    <p:sldId id="362" r:id="rId9"/>
    <p:sldId id="329" r:id="rId10"/>
    <p:sldId id="330" r:id="rId11"/>
    <p:sldId id="331" r:id="rId12"/>
    <p:sldId id="332" r:id="rId13"/>
    <p:sldId id="333" r:id="rId14"/>
    <p:sldId id="334" r:id="rId15"/>
    <p:sldId id="339" r:id="rId16"/>
    <p:sldId id="268" r:id="rId17"/>
    <p:sldId id="353" r:id="rId18"/>
    <p:sldId id="269" r:id="rId19"/>
    <p:sldId id="328" r:id="rId20"/>
    <p:sldId id="260" r:id="rId21"/>
    <p:sldId id="261" r:id="rId22"/>
    <p:sldId id="272" r:id="rId23"/>
    <p:sldId id="291" r:id="rId24"/>
    <p:sldId id="273" r:id="rId25"/>
    <p:sldId id="267" r:id="rId26"/>
    <p:sldId id="285" r:id="rId27"/>
    <p:sldId id="263" r:id="rId28"/>
    <p:sldId id="266" r:id="rId29"/>
    <p:sldId id="278" r:id="rId30"/>
    <p:sldId id="264" r:id="rId31"/>
    <p:sldId id="280" r:id="rId32"/>
    <p:sldId id="282" r:id="rId33"/>
    <p:sldId id="283" r:id="rId34"/>
    <p:sldId id="274" r:id="rId35"/>
    <p:sldId id="275" r:id="rId36"/>
    <p:sldId id="363" r:id="rId37"/>
    <p:sldId id="276" r:id="rId38"/>
    <p:sldId id="265" r:id="rId3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660"/>
  </p:normalViewPr>
  <p:slideViewPr>
    <p:cSldViewPr snapToGrid="0">
      <p:cViewPr varScale="1">
        <p:scale>
          <a:sx n="116" d="100"/>
          <a:sy n="116" d="100"/>
        </p:scale>
        <p:origin x="43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C96908-AC4D-4813-BFC0-1E240EDC4792}" type="datetimeFigureOut">
              <a:rPr kumimoji="1" lang="ja-JP" altLang="en-US" smtClean="0"/>
              <a:t>2025/3/3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BD42B7-B47C-4ADB-81EC-6A06DBE7F168}" type="slidenum">
              <a:rPr kumimoji="1" lang="ja-JP" altLang="en-US" smtClean="0"/>
              <a:t>‹#›</a:t>
            </a:fld>
            <a:endParaRPr kumimoji="1" lang="ja-JP" altLang="en-US"/>
          </a:p>
        </p:txBody>
      </p:sp>
    </p:spTree>
    <p:extLst>
      <p:ext uri="{BB962C8B-B14F-4D97-AF65-F5344CB8AC3E}">
        <p14:creationId xmlns:p14="http://schemas.microsoft.com/office/powerpoint/2010/main" val="27022384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6BD42B7-B47C-4ADB-81EC-6A06DBE7F168}" type="slidenum">
              <a:rPr kumimoji="1" lang="ja-JP" altLang="en-US" smtClean="0"/>
              <a:t>16</a:t>
            </a:fld>
            <a:endParaRPr kumimoji="1" lang="ja-JP" altLang="en-US"/>
          </a:p>
        </p:txBody>
      </p:sp>
    </p:spTree>
    <p:extLst>
      <p:ext uri="{BB962C8B-B14F-4D97-AF65-F5344CB8AC3E}">
        <p14:creationId xmlns:p14="http://schemas.microsoft.com/office/powerpoint/2010/main" val="3021680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6BD42B7-B47C-4ADB-81EC-6A06DBE7F168}" type="slidenum">
              <a:rPr kumimoji="1" lang="ja-JP" altLang="en-US" smtClean="0"/>
              <a:t>18</a:t>
            </a:fld>
            <a:endParaRPr kumimoji="1" lang="ja-JP" altLang="en-US"/>
          </a:p>
        </p:txBody>
      </p:sp>
    </p:spTree>
    <p:extLst>
      <p:ext uri="{BB962C8B-B14F-4D97-AF65-F5344CB8AC3E}">
        <p14:creationId xmlns:p14="http://schemas.microsoft.com/office/powerpoint/2010/main" val="4126551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F53E583-487F-4749-A19C-27F7A6C1F3D2}" type="slidenum">
              <a:rPr kumimoji="1" lang="ja-JP" altLang="en-US" smtClean="0"/>
              <a:t>19</a:t>
            </a:fld>
            <a:endParaRPr kumimoji="1" lang="ja-JP" altLang="en-US"/>
          </a:p>
        </p:txBody>
      </p:sp>
    </p:spTree>
    <p:extLst>
      <p:ext uri="{BB962C8B-B14F-4D97-AF65-F5344CB8AC3E}">
        <p14:creationId xmlns:p14="http://schemas.microsoft.com/office/powerpoint/2010/main" val="1767820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C34E9A-685B-0D8E-2570-07625202A74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80319F2-D96A-690D-2941-0ACA25C83A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80998C4-5242-592C-AFF2-B74D72ACCC27}"/>
              </a:ext>
            </a:extLst>
          </p:cNvPr>
          <p:cNvSpPr>
            <a:spLocks noGrp="1"/>
          </p:cNvSpPr>
          <p:nvPr>
            <p:ph type="dt" sz="half" idx="10"/>
          </p:nvPr>
        </p:nvSpPr>
        <p:spPr/>
        <p:txBody>
          <a:bodyPr/>
          <a:lstStyle/>
          <a:p>
            <a:fld id="{5FF02128-910F-43AA-AA97-A88FF75CAE07}" type="datetimeFigureOut">
              <a:rPr kumimoji="1" lang="ja-JP" altLang="en-US" smtClean="0"/>
              <a:t>2025/3/3</a:t>
            </a:fld>
            <a:endParaRPr kumimoji="1" lang="ja-JP" altLang="en-US"/>
          </a:p>
        </p:txBody>
      </p:sp>
      <p:sp>
        <p:nvSpPr>
          <p:cNvPr id="5" name="フッター プレースホルダー 4">
            <a:extLst>
              <a:ext uri="{FF2B5EF4-FFF2-40B4-BE49-F238E27FC236}">
                <a16:creationId xmlns:a16="http://schemas.microsoft.com/office/drawing/2014/main" id="{AFC8AAE7-D0B6-7425-0160-FBCCCE5239B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0F1B5C1-E482-EFC3-EFDC-5AEA26FFF162}"/>
              </a:ext>
            </a:extLst>
          </p:cNvPr>
          <p:cNvSpPr>
            <a:spLocks noGrp="1"/>
          </p:cNvSpPr>
          <p:nvPr>
            <p:ph type="sldNum" sz="quarter" idx="12"/>
          </p:nvPr>
        </p:nvSpPr>
        <p:spPr/>
        <p:txBody>
          <a:bodyPr/>
          <a:lstStyle/>
          <a:p>
            <a:fld id="{E6D4ED7F-3F6D-490A-91E6-6F4E2B027CDB}" type="slidenum">
              <a:rPr kumimoji="1" lang="ja-JP" altLang="en-US" smtClean="0"/>
              <a:t>‹#›</a:t>
            </a:fld>
            <a:endParaRPr kumimoji="1" lang="ja-JP" altLang="en-US"/>
          </a:p>
        </p:txBody>
      </p:sp>
    </p:spTree>
    <p:extLst>
      <p:ext uri="{BB962C8B-B14F-4D97-AF65-F5344CB8AC3E}">
        <p14:creationId xmlns:p14="http://schemas.microsoft.com/office/powerpoint/2010/main" val="2808321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8FFC22-64C4-2220-5DA5-EF9AA0F51A3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625E784-8F9F-BE64-A3D9-30651309EA3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9594E1B-FCF4-1C00-945F-639D775D7554}"/>
              </a:ext>
            </a:extLst>
          </p:cNvPr>
          <p:cNvSpPr>
            <a:spLocks noGrp="1"/>
          </p:cNvSpPr>
          <p:nvPr>
            <p:ph type="dt" sz="half" idx="10"/>
          </p:nvPr>
        </p:nvSpPr>
        <p:spPr/>
        <p:txBody>
          <a:bodyPr/>
          <a:lstStyle/>
          <a:p>
            <a:fld id="{5FF02128-910F-43AA-AA97-A88FF75CAE07}" type="datetimeFigureOut">
              <a:rPr kumimoji="1" lang="ja-JP" altLang="en-US" smtClean="0"/>
              <a:t>2025/3/3</a:t>
            </a:fld>
            <a:endParaRPr kumimoji="1" lang="ja-JP" altLang="en-US"/>
          </a:p>
        </p:txBody>
      </p:sp>
      <p:sp>
        <p:nvSpPr>
          <p:cNvPr id="5" name="フッター プレースホルダー 4">
            <a:extLst>
              <a:ext uri="{FF2B5EF4-FFF2-40B4-BE49-F238E27FC236}">
                <a16:creationId xmlns:a16="http://schemas.microsoft.com/office/drawing/2014/main" id="{2AC49EFA-D062-3926-F2B3-7D2D80B6AB6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CC57D72-5AA0-53A0-295A-D39BE0F645EA}"/>
              </a:ext>
            </a:extLst>
          </p:cNvPr>
          <p:cNvSpPr>
            <a:spLocks noGrp="1"/>
          </p:cNvSpPr>
          <p:nvPr>
            <p:ph type="sldNum" sz="quarter" idx="12"/>
          </p:nvPr>
        </p:nvSpPr>
        <p:spPr/>
        <p:txBody>
          <a:bodyPr/>
          <a:lstStyle/>
          <a:p>
            <a:fld id="{E6D4ED7F-3F6D-490A-91E6-6F4E2B027CDB}" type="slidenum">
              <a:rPr kumimoji="1" lang="ja-JP" altLang="en-US" smtClean="0"/>
              <a:t>‹#›</a:t>
            </a:fld>
            <a:endParaRPr kumimoji="1" lang="ja-JP" altLang="en-US"/>
          </a:p>
        </p:txBody>
      </p:sp>
    </p:spTree>
    <p:extLst>
      <p:ext uri="{BB962C8B-B14F-4D97-AF65-F5344CB8AC3E}">
        <p14:creationId xmlns:p14="http://schemas.microsoft.com/office/powerpoint/2010/main" val="3744689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C003918-1371-6D1D-CDDF-CFAEF0BA93E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518DDA4-321B-8FA7-1847-1A97D190799B}"/>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00A6EC6-B1BF-8BA2-9EA3-B008E5B55B30}"/>
              </a:ext>
            </a:extLst>
          </p:cNvPr>
          <p:cNvSpPr>
            <a:spLocks noGrp="1"/>
          </p:cNvSpPr>
          <p:nvPr>
            <p:ph type="dt" sz="half" idx="10"/>
          </p:nvPr>
        </p:nvSpPr>
        <p:spPr/>
        <p:txBody>
          <a:bodyPr/>
          <a:lstStyle/>
          <a:p>
            <a:fld id="{5FF02128-910F-43AA-AA97-A88FF75CAE07}" type="datetimeFigureOut">
              <a:rPr kumimoji="1" lang="ja-JP" altLang="en-US" smtClean="0"/>
              <a:t>2025/3/3</a:t>
            </a:fld>
            <a:endParaRPr kumimoji="1" lang="ja-JP" altLang="en-US"/>
          </a:p>
        </p:txBody>
      </p:sp>
      <p:sp>
        <p:nvSpPr>
          <p:cNvPr id="5" name="フッター プレースホルダー 4">
            <a:extLst>
              <a:ext uri="{FF2B5EF4-FFF2-40B4-BE49-F238E27FC236}">
                <a16:creationId xmlns:a16="http://schemas.microsoft.com/office/drawing/2014/main" id="{55372E13-7242-CB3C-CCE6-E9980536E07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8AEB162-0040-E13F-E684-A034AD3ABE75}"/>
              </a:ext>
            </a:extLst>
          </p:cNvPr>
          <p:cNvSpPr>
            <a:spLocks noGrp="1"/>
          </p:cNvSpPr>
          <p:nvPr>
            <p:ph type="sldNum" sz="quarter" idx="12"/>
          </p:nvPr>
        </p:nvSpPr>
        <p:spPr/>
        <p:txBody>
          <a:bodyPr/>
          <a:lstStyle/>
          <a:p>
            <a:fld id="{E6D4ED7F-3F6D-490A-91E6-6F4E2B027CDB}" type="slidenum">
              <a:rPr kumimoji="1" lang="ja-JP" altLang="en-US" smtClean="0"/>
              <a:t>‹#›</a:t>
            </a:fld>
            <a:endParaRPr kumimoji="1" lang="ja-JP" altLang="en-US"/>
          </a:p>
        </p:txBody>
      </p:sp>
    </p:spTree>
    <p:extLst>
      <p:ext uri="{BB962C8B-B14F-4D97-AF65-F5344CB8AC3E}">
        <p14:creationId xmlns:p14="http://schemas.microsoft.com/office/powerpoint/2010/main" val="2648960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EE04ED-FB8D-7209-E90E-441B7C2E155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D2C3957-DA95-C728-35EC-3FB9E79320C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D988657-F965-1DDF-5A0D-FE91AE818381}"/>
              </a:ext>
            </a:extLst>
          </p:cNvPr>
          <p:cNvSpPr>
            <a:spLocks noGrp="1"/>
          </p:cNvSpPr>
          <p:nvPr>
            <p:ph type="dt" sz="half" idx="10"/>
          </p:nvPr>
        </p:nvSpPr>
        <p:spPr/>
        <p:txBody>
          <a:bodyPr/>
          <a:lstStyle/>
          <a:p>
            <a:fld id="{5FF02128-910F-43AA-AA97-A88FF75CAE07}" type="datetimeFigureOut">
              <a:rPr kumimoji="1" lang="ja-JP" altLang="en-US" smtClean="0"/>
              <a:t>2025/3/3</a:t>
            </a:fld>
            <a:endParaRPr kumimoji="1" lang="ja-JP" altLang="en-US"/>
          </a:p>
        </p:txBody>
      </p:sp>
      <p:sp>
        <p:nvSpPr>
          <p:cNvPr id="5" name="フッター プレースホルダー 4">
            <a:extLst>
              <a:ext uri="{FF2B5EF4-FFF2-40B4-BE49-F238E27FC236}">
                <a16:creationId xmlns:a16="http://schemas.microsoft.com/office/drawing/2014/main" id="{370B3135-541C-905C-8D35-C81E1858694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2746468-80BF-4BE2-28C8-330D49283B56}"/>
              </a:ext>
            </a:extLst>
          </p:cNvPr>
          <p:cNvSpPr>
            <a:spLocks noGrp="1"/>
          </p:cNvSpPr>
          <p:nvPr>
            <p:ph type="sldNum" sz="quarter" idx="12"/>
          </p:nvPr>
        </p:nvSpPr>
        <p:spPr/>
        <p:txBody>
          <a:bodyPr/>
          <a:lstStyle/>
          <a:p>
            <a:fld id="{E6D4ED7F-3F6D-490A-91E6-6F4E2B027CDB}" type="slidenum">
              <a:rPr kumimoji="1" lang="ja-JP" altLang="en-US" smtClean="0"/>
              <a:t>‹#›</a:t>
            </a:fld>
            <a:endParaRPr kumimoji="1" lang="ja-JP" altLang="en-US"/>
          </a:p>
        </p:txBody>
      </p:sp>
    </p:spTree>
    <p:extLst>
      <p:ext uri="{BB962C8B-B14F-4D97-AF65-F5344CB8AC3E}">
        <p14:creationId xmlns:p14="http://schemas.microsoft.com/office/powerpoint/2010/main" val="3854853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B13FEE-1854-FE9F-22BF-968F4938441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52F5330-9C58-FC07-54CF-74834192DE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10BE3DD-C24B-6245-718F-BF5717CF3DF6}"/>
              </a:ext>
            </a:extLst>
          </p:cNvPr>
          <p:cNvSpPr>
            <a:spLocks noGrp="1"/>
          </p:cNvSpPr>
          <p:nvPr>
            <p:ph type="dt" sz="half" idx="10"/>
          </p:nvPr>
        </p:nvSpPr>
        <p:spPr/>
        <p:txBody>
          <a:bodyPr/>
          <a:lstStyle/>
          <a:p>
            <a:fld id="{5FF02128-910F-43AA-AA97-A88FF75CAE07}" type="datetimeFigureOut">
              <a:rPr kumimoji="1" lang="ja-JP" altLang="en-US" smtClean="0"/>
              <a:t>2025/3/3</a:t>
            </a:fld>
            <a:endParaRPr kumimoji="1" lang="ja-JP" altLang="en-US"/>
          </a:p>
        </p:txBody>
      </p:sp>
      <p:sp>
        <p:nvSpPr>
          <p:cNvPr id="5" name="フッター プレースホルダー 4">
            <a:extLst>
              <a:ext uri="{FF2B5EF4-FFF2-40B4-BE49-F238E27FC236}">
                <a16:creationId xmlns:a16="http://schemas.microsoft.com/office/drawing/2014/main" id="{1D9CD27E-CA6F-F0D5-DE2C-754C53B7F03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486D051-46F9-A44D-F4C2-288F39C3DB77}"/>
              </a:ext>
            </a:extLst>
          </p:cNvPr>
          <p:cNvSpPr>
            <a:spLocks noGrp="1"/>
          </p:cNvSpPr>
          <p:nvPr>
            <p:ph type="sldNum" sz="quarter" idx="12"/>
          </p:nvPr>
        </p:nvSpPr>
        <p:spPr/>
        <p:txBody>
          <a:bodyPr/>
          <a:lstStyle/>
          <a:p>
            <a:fld id="{E6D4ED7F-3F6D-490A-91E6-6F4E2B027CDB}" type="slidenum">
              <a:rPr kumimoji="1" lang="ja-JP" altLang="en-US" smtClean="0"/>
              <a:t>‹#›</a:t>
            </a:fld>
            <a:endParaRPr kumimoji="1" lang="ja-JP" altLang="en-US"/>
          </a:p>
        </p:txBody>
      </p:sp>
    </p:spTree>
    <p:extLst>
      <p:ext uri="{BB962C8B-B14F-4D97-AF65-F5344CB8AC3E}">
        <p14:creationId xmlns:p14="http://schemas.microsoft.com/office/powerpoint/2010/main" val="3053762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562F80-F4BA-00D9-5177-FD91D53BC54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CEA1128-2C04-CFFD-EFBA-6447AA21140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1A0095E-FD0C-989B-045A-2BFC32EC9284}"/>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9362848-687D-E756-F760-C4A51FB1615F}"/>
              </a:ext>
            </a:extLst>
          </p:cNvPr>
          <p:cNvSpPr>
            <a:spLocks noGrp="1"/>
          </p:cNvSpPr>
          <p:nvPr>
            <p:ph type="dt" sz="half" idx="10"/>
          </p:nvPr>
        </p:nvSpPr>
        <p:spPr/>
        <p:txBody>
          <a:bodyPr/>
          <a:lstStyle/>
          <a:p>
            <a:fld id="{5FF02128-910F-43AA-AA97-A88FF75CAE07}" type="datetimeFigureOut">
              <a:rPr kumimoji="1" lang="ja-JP" altLang="en-US" smtClean="0"/>
              <a:t>2025/3/3</a:t>
            </a:fld>
            <a:endParaRPr kumimoji="1" lang="ja-JP" altLang="en-US"/>
          </a:p>
        </p:txBody>
      </p:sp>
      <p:sp>
        <p:nvSpPr>
          <p:cNvPr id="6" name="フッター プレースホルダー 5">
            <a:extLst>
              <a:ext uri="{FF2B5EF4-FFF2-40B4-BE49-F238E27FC236}">
                <a16:creationId xmlns:a16="http://schemas.microsoft.com/office/drawing/2014/main" id="{CBD70758-1A87-F400-1D1D-8990FA771D9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BAEE08A-C1E7-AB16-4298-E22834E6E8AF}"/>
              </a:ext>
            </a:extLst>
          </p:cNvPr>
          <p:cNvSpPr>
            <a:spLocks noGrp="1"/>
          </p:cNvSpPr>
          <p:nvPr>
            <p:ph type="sldNum" sz="quarter" idx="12"/>
          </p:nvPr>
        </p:nvSpPr>
        <p:spPr/>
        <p:txBody>
          <a:bodyPr/>
          <a:lstStyle/>
          <a:p>
            <a:fld id="{E6D4ED7F-3F6D-490A-91E6-6F4E2B027CDB}" type="slidenum">
              <a:rPr kumimoji="1" lang="ja-JP" altLang="en-US" smtClean="0"/>
              <a:t>‹#›</a:t>
            </a:fld>
            <a:endParaRPr kumimoji="1" lang="ja-JP" altLang="en-US"/>
          </a:p>
        </p:txBody>
      </p:sp>
    </p:spTree>
    <p:extLst>
      <p:ext uri="{BB962C8B-B14F-4D97-AF65-F5344CB8AC3E}">
        <p14:creationId xmlns:p14="http://schemas.microsoft.com/office/powerpoint/2010/main" val="2031310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2041DA-164A-15CB-5966-FE018CAF0DA5}"/>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D550DBC-8887-274C-70D0-DD94F86C3B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0DD1468-65A0-A1FC-10CC-A6B5B72614F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7A19944-F5ED-8806-4FE9-0374F24176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C24E383-0946-28DD-BBA7-C9FF3B06B1E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8504990-31F4-C3F3-60E8-A521C6E900FB}"/>
              </a:ext>
            </a:extLst>
          </p:cNvPr>
          <p:cNvSpPr>
            <a:spLocks noGrp="1"/>
          </p:cNvSpPr>
          <p:nvPr>
            <p:ph type="dt" sz="half" idx="10"/>
          </p:nvPr>
        </p:nvSpPr>
        <p:spPr/>
        <p:txBody>
          <a:bodyPr/>
          <a:lstStyle/>
          <a:p>
            <a:fld id="{5FF02128-910F-43AA-AA97-A88FF75CAE07}" type="datetimeFigureOut">
              <a:rPr kumimoji="1" lang="ja-JP" altLang="en-US" smtClean="0"/>
              <a:t>2025/3/3</a:t>
            </a:fld>
            <a:endParaRPr kumimoji="1" lang="ja-JP" altLang="en-US"/>
          </a:p>
        </p:txBody>
      </p:sp>
      <p:sp>
        <p:nvSpPr>
          <p:cNvPr id="8" name="フッター プレースホルダー 7">
            <a:extLst>
              <a:ext uri="{FF2B5EF4-FFF2-40B4-BE49-F238E27FC236}">
                <a16:creationId xmlns:a16="http://schemas.microsoft.com/office/drawing/2014/main" id="{B7EAF2F0-701D-8CCC-D735-8E545E2ED49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6FCBC42-5E50-F28E-F2FB-70D90C92A3A5}"/>
              </a:ext>
            </a:extLst>
          </p:cNvPr>
          <p:cNvSpPr>
            <a:spLocks noGrp="1"/>
          </p:cNvSpPr>
          <p:nvPr>
            <p:ph type="sldNum" sz="quarter" idx="12"/>
          </p:nvPr>
        </p:nvSpPr>
        <p:spPr/>
        <p:txBody>
          <a:bodyPr/>
          <a:lstStyle/>
          <a:p>
            <a:fld id="{E6D4ED7F-3F6D-490A-91E6-6F4E2B027CDB}" type="slidenum">
              <a:rPr kumimoji="1" lang="ja-JP" altLang="en-US" smtClean="0"/>
              <a:t>‹#›</a:t>
            </a:fld>
            <a:endParaRPr kumimoji="1" lang="ja-JP" altLang="en-US"/>
          </a:p>
        </p:txBody>
      </p:sp>
    </p:spTree>
    <p:extLst>
      <p:ext uri="{BB962C8B-B14F-4D97-AF65-F5344CB8AC3E}">
        <p14:creationId xmlns:p14="http://schemas.microsoft.com/office/powerpoint/2010/main" val="786256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C5EA41-8415-0C38-E3B1-4637A06A0FC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664CFFA-B58C-BE30-8E9E-3486229FED17}"/>
              </a:ext>
            </a:extLst>
          </p:cNvPr>
          <p:cNvSpPr>
            <a:spLocks noGrp="1"/>
          </p:cNvSpPr>
          <p:nvPr>
            <p:ph type="dt" sz="half" idx="10"/>
          </p:nvPr>
        </p:nvSpPr>
        <p:spPr/>
        <p:txBody>
          <a:bodyPr/>
          <a:lstStyle/>
          <a:p>
            <a:fld id="{5FF02128-910F-43AA-AA97-A88FF75CAE07}" type="datetimeFigureOut">
              <a:rPr kumimoji="1" lang="ja-JP" altLang="en-US" smtClean="0"/>
              <a:t>2025/3/3</a:t>
            </a:fld>
            <a:endParaRPr kumimoji="1" lang="ja-JP" altLang="en-US"/>
          </a:p>
        </p:txBody>
      </p:sp>
      <p:sp>
        <p:nvSpPr>
          <p:cNvPr id="4" name="フッター プレースホルダー 3">
            <a:extLst>
              <a:ext uri="{FF2B5EF4-FFF2-40B4-BE49-F238E27FC236}">
                <a16:creationId xmlns:a16="http://schemas.microsoft.com/office/drawing/2014/main" id="{9876BD47-90F3-ADD0-8E0E-69E00F8AA6A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8336709-BD0F-652E-5398-7D882484AA4B}"/>
              </a:ext>
            </a:extLst>
          </p:cNvPr>
          <p:cNvSpPr>
            <a:spLocks noGrp="1"/>
          </p:cNvSpPr>
          <p:nvPr>
            <p:ph type="sldNum" sz="quarter" idx="12"/>
          </p:nvPr>
        </p:nvSpPr>
        <p:spPr/>
        <p:txBody>
          <a:bodyPr/>
          <a:lstStyle/>
          <a:p>
            <a:fld id="{E6D4ED7F-3F6D-490A-91E6-6F4E2B027CDB}" type="slidenum">
              <a:rPr kumimoji="1" lang="ja-JP" altLang="en-US" smtClean="0"/>
              <a:t>‹#›</a:t>
            </a:fld>
            <a:endParaRPr kumimoji="1" lang="ja-JP" altLang="en-US"/>
          </a:p>
        </p:txBody>
      </p:sp>
    </p:spTree>
    <p:extLst>
      <p:ext uri="{BB962C8B-B14F-4D97-AF65-F5344CB8AC3E}">
        <p14:creationId xmlns:p14="http://schemas.microsoft.com/office/powerpoint/2010/main" val="4013694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2D3CDC8-0EF3-7354-A04A-778BB93CA345}"/>
              </a:ext>
            </a:extLst>
          </p:cNvPr>
          <p:cNvSpPr>
            <a:spLocks noGrp="1"/>
          </p:cNvSpPr>
          <p:nvPr>
            <p:ph type="dt" sz="half" idx="10"/>
          </p:nvPr>
        </p:nvSpPr>
        <p:spPr/>
        <p:txBody>
          <a:bodyPr/>
          <a:lstStyle/>
          <a:p>
            <a:fld id="{5FF02128-910F-43AA-AA97-A88FF75CAE07}" type="datetimeFigureOut">
              <a:rPr kumimoji="1" lang="ja-JP" altLang="en-US" smtClean="0"/>
              <a:t>2025/3/3</a:t>
            </a:fld>
            <a:endParaRPr kumimoji="1" lang="ja-JP" altLang="en-US"/>
          </a:p>
        </p:txBody>
      </p:sp>
      <p:sp>
        <p:nvSpPr>
          <p:cNvPr id="3" name="フッター プレースホルダー 2">
            <a:extLst>
              <a:ext uri="{FF2B5EF4-FFF2-40B4-BE49-F238E27FC236}">
                <a16:creationId xmlns:a16="http://schemas.microsoft.com/office/drawing/2014/main" id="{5A90A6E2-C749-FAB0-95FE-A7904E6B0F0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F157EBB-ECDE-4089-CE42-2E68578768F6}"/>
              </a:ext>
            </a:extLst>
          </p:cNvPr>
          <p:cNvSpPr>
            <a:spLocks noGrp="1"/>
          </p:cNvSpPr>
          <p:nvPr>
            <p:ph type="sldNum" sz="quarter" idx="12"/>
          </p:nvPr>
        </p:nvSpPr>
        <p:spPr/>
        <p:txBody>
          <a:bodyPr/>
          <a:lstStyle/>
          <a:p>
            <a:fld id="{E6D4ED7F-3F6D-490A-91E6-6F4E2B027CDB}" type="slidenum">
              <a:rPr kumimoji="1" lang="ja-JP" altLang="en-US" smtClean="0"/>
              <a:t>‹#›</a:t>
            </a:fld>
            <a:endParaRPr kumimoji="1" lang="ja-JP" altLang="en-US"/>
          </a:p>
        </p:txBody>
      </p:sp>
    </p:spTree>
    <p:extLst>
      <p:ext uri="{BB962C8B-B14F-4D97-AF65-F5344CB8AC3E}">
        <p14:creationId xmlns:p14="http://schemas.microsoft.com/office/powerpoint/2010/main" val="2142415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6F3FB1-3530-39BC-92BF-9266A460BE3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C86EE75-1922-56F8-75CD-41CA3E9F74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F681295-CCAA-57C4-D908-47B4BC0737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DD1D7A8-63FF-B183-DCF8-251DA5861D16}"/>
              </a:ext>
            </a:extLst>
          </p:cNvPr>
          <p:cNvSpPr>
            <a:spLocks noGrp="1"/>
          </p:cNvSpPr>
          <p:nvPr>
            <p:ph type="dt" sz="half" idx="10"/>
          </p:nvPr>
        </p:nvSpPr>
        <p:spPr/>
        <p:txBody>
          <a:bodyPr/>
          <a:lstStyle/>
          <a:p>
            <a:fld id="{5FF02128-910F-43AA-AA97-A88FF75CAE07}" type="datetimeFigureOut">
              <a:rPr kumimoji="1" lang="ja-JP" altLang="en-US" smtClean="0"/>
              <a:t>2025/3/3</a:t>
            </a:fld>
            <a:endParaRPr kumimoji="1" lang="ja-JP" altLang="en-US"/>
          </a:p>
        </p:txBody>
      </p:sp>
      <p:sp>
        <p:nvSpPr>
          <p:cNvPr id="6" name="フッター プレースホルダー 5">
            <a:extLst>
              <a:ext uri="{FF2B5EF4-FFF2-40B4-BE49-F238E27FC236}">
                <a16:creationId xmlns:a16="http://schemas.microsoft.com/office/drawing/2014/main" id="{98697C48-F644-146E-6217-57E583B5F83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E6CBE58-A343-52F3-BE55-33B17FA6C27C}"/>
              </a:ext>
            </a:extLst>
          </p:cNvPr>
          <p:cNvSpPr>
            <a:spLocks noGrp="1"/>
          </p:cNvSpPr>
          <p:nvPr>
            <p:ph type="sldNum" sz="quarter" idx="12"/>
          </p:nvPr>
        </p:nvSpPr>
        <p:spPr/>
        <p:txBody>
          <a:bodyPr/>
          <a:lstStyle/>
          <a:p>
            <a:fld id="{E6D4ED7F-3F6D-490A-91E6-6F4E2B027CDB}" type="slidenum">
              <a:rPr kumimoji="1" lang="ja-JP" altLang="en-US" smtClean="0"/>
              <a:t>‹#›</a:t>
            </a:fld>
            <a:endParaRPr kumimoji="1" lang="ja-JP" altLang="en-US"/>
          </a:p>
        </p:txBody>
      </p:sp>
    </p:spTree>
    <p:extLst>
      <p:ext uri="{BB962C8B-B14F-4D97-AF65-F5344CB8AC3E}">
        <p14:creationId xmlns:p14="http://schemas.microsoft.com/office/powerpoint/2010/main" val="299138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155441-C0A3-19EA-CCD7-D1B20323F46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2816379-9F79-E57C-C6CC-521BFF9099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2913063-C05E-09AB-D23F-E110C88B7F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7A31490-FB69-D69B-CF14-C2F747B8FDA3}"/>
              </a:ext>
            </a:extLst>
          </p:cNvPr>
          <p:cNvSpPr>
            <a:spLocks noGrp="1"/>
          </p:cNvSpPr>
          <p:nvPr>
            <p:ph type="dt" sz="half" idx="10"/>
          </p:nvPr>
        </p:nvSpPr>
        <p:spPr/>
        <p:txBody>
          <a:bodyPr/>
          <a:lstStyle/>
          <a:p>
            <a:fld id="{5FF02128-910F-43AA-AA97-A88FF75CAE07}" type="datetimeFigureOut">
              <a:rPr kumimoji="1" lang="ja-JP" altLang="en-US" smtClean="0"/>
              <a:t>2025/3/3</a:t>
            </a:fld>
            <a:endParaRPr kumimoji="1" lang="ja-JP" altLang="en-US"/>
          </a:p>
        </p:txBody>
      </p:sp>
      <p:sp>
        <p:nvSpPr>
          <p:cNvPr id="6" name="フッター プレースホルダー 5">
            <a:extLst>
              <a:ext uri="{FF2B5EF4-FFF2-40B4-BE49-F238E27FC236}">
                <a16:creationId xmlns:a16="http://schemas.microsoft.com/office/drawing/2014/main" id="{844CF627-E15D-6F3B-E787-B59731C8F95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D96BFF9-5D9D-C696-9947-1A1D31A9937F}"/>
              </a:ext>
            </a:extLst>
          </p:cNvPr>
          <p:cNvSpPr>
            <a:spLocks noGrp="1"/>
          </p:cNvSpPr>
          <p:nvPr>
            <p:ph type="sldNum" sz="quarter" idx="12"/>
          </p:nvPr>
        </p:nvSpPr>
        <p:spPr/>
        <p:txBody>
          <a:bodyPr/>
          <a:lstStyle/>
          <a:p>
            <a:fld id="{E6D4ED7F-3F6D-490A-91E6-6F4E2B027CDB}" type="slidenum">
              <a:rPr kumimoji="1" lang="ja-JP" altLang="en-US" smtClean="0"/>
              <a:t>‹#›</a:t>
            </a:fld>
            <a:endParaRPr kumimoji="1" lang="ja-JP" altLang="en-US"/>
          </a:p>
        </p:txBody>
      </p:sp>
    </p:spTree>
    <p:extLst>
      <p:ext uri="{BB962C8B-B14F-4D97-AF65-F5344CB8AC3E}">
        <p14:creationId xmlns:p14="http://schemas.microsoft.com/office/powerpoint/2010/main" val="2278116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DABC12E-36AD-2FA9-93D6-096E37BE25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0CAE5BE-5EB2-8804-A328-6C27386C7E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6AFC6B4-FE50-2042-8545-3BEED2FB86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F02128-910F-43AA-AA97-A88FF75CAE07}" type="datetimeFigureOut">
              <a:rPr kumimoji="1" lang="ja-JP" altLang="en-US" smtClean="0"/>
              <a:t>2025/3/3</a:t>
            </a:fld>
            <a:endParaRPr kumimoji="1" lang="ja-JP" altLang="en-US"/>
          </a:p>
        </p:txBody>
      </p:sp>
      <p:sp>
        <p:nvSpPr>
          <p:cNvPr id="5" name="フッター プレースホルダー 4">
            <a:extLst>
              <a:ext uri="{FF2B5EF4-FFF2-40B4-BE49-F238E27FC236}">
                <a16:creationId xmlns:a16="http://schemas.microsoft.com/office/drawing/2014/main" id="{98F9BD21-BA95-42AC-FFBA-7487AB3B01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E3DECF6-8DEF-2056-E083-3A322EFB15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D4ED7F-3F6D-490A-91E6-6F4E2B027CDB}" type="slidenum">
              <a:rPr kumimoji="1" lang="ja-JP" altLang="en-US" smtClean="0"/>
              <a:t>‹#›</a:t>
            </a:fld>
            <a:endParaRPr kumimoji="1" lang="ja-JP" altLang="en-US"/>
          </a:p>
        </p:txBody>
      </p:sp>
    </p:spTree>
    <p:extLst>
      <p:ext uri="{BB962C8B-B14F-4D97-AF65-F5344CB8AC3E}">
        <p14:creationId xmlns:p14="http://schemas.microsoft.com/office/powerpoint/2010/main" val="4004619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gif"/><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4.gi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gif"/><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0.gif"/><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4.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psy.ritsumei.ac.jp/akitaoka/VSJ04w.html"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gif"/><Relationship Id="rId1" Type="http://schemas.openxmlformats.org/officeDocument/2006/relationships/slideLayout" Target="../slideLayouts/slideLayout4.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68D2D2-7A76-509E-A310-A6B1B7CAC7D7}"/>
              </a:ext>
            </a:extLst>
          </p:cNvPr>
          <p:cNvSpPr>
            <a:spLocks noGrp="1"/>
          </p:cNvSpPr>
          <p:nvPr>
            <p:ph type="ctrTitle"/>
          </p:nvPr>
        </p:nvSpPr>
        <p:spPr>
          <a:xfrm>
            <a:off x="135673" y="2007626"/>
            <a:ext cx="11920654" cy="2141033"/>
          </a:xfrm>
        </p:spPr>
        <p:txBody>
          <a:bodyPr>
            <a:noAutofit/>
          </a:bodyPr>
          <a:lstStyle/>
          <a:p>
            <a:r>
              <a:rPr kumimoji="1" lang="ja-JP" altLang="en-US" sz="4800" dirty="0">
                <a:latin typeface="BIZ UDPゴシック" panose="020B0400000000000000" pitchFamily="50" charset="-128"/>
                <a:ea typeface="BIZ UDPゴシック" panose="020B0400000000000000" pitchFamily="50" charset="-128"/>
              </a:rPr>
              <a:t>階調反転画像との交互表示による</a:t>
            </a:r>
            <a:r>
              <a:rPr kumimoji="1" lang="en-US" altLang="ja-JP" sz="4800" dirty="0">
                <a:latin typeface="BIZ UDPゴシック" panose="020B0400000000000000" pitchFamily="50" charset="-128"/>
                <a:ea typeface="BIZ UDPゴシック" panose="020B0400000000000000" pitchFamily="50" charset="-128"/>
              </a:rPr>
              <a:t/>
            </a:r>
            <a:br>
              <a:rPr kumimoji="1" lang="en-US" altLang="ja-JP" sz="4800" dirty="0">
                <a:latin typeface="BIZ UDPゴシック" panose="020B0400000000000000" pitchFamily="50" charset="-128"/>
                <a:ea typeface="BIZ UDPゴシック" panose="020B0400000000000000" pitchFamily="50" charset="-128"/>
              </a:rPr>
            </a:br>
            <a:r>
              <a:rPr kumimoji="1" lang="ja-JP" altLang="en-US" sz="4800" dirty="0">
                <a:latin typeface="BIZ UDPゴシック" panose="020B0400000000000000" pitchFamily="50" charset="-128"/>
                <a:ea typeface="BIZ UDPゴシック" panose="020B0400000000000000" pitchFamily="50" charset="-128"/>
              </a:rPr>
              <a:t>錯視量増大効果の</a:t>
            </a:r>
            <a:br>
              <a:rPr kumimoji="1" lang="ja-JP" altLang="en-US" sz="4800" dirty="0">
                <a:latin typeface="BIZ UDPゴシック" panose="020B0400000000000000" pitchFamily="50" charset="-128"/>
                <a:ea typeface="BIZ UDPゴシック" panose="020B0400000000000000" pitchFamily="50" charset="-128"/>
              </a:rPr>
            </a:br>
            <a:r>
              <a:rPr kumimoji="1" lang="ja-JP" altLang="en-US" sz="4800" dirty="0">
                <a:latin typeface="BIZ UDPゴシック" panose="020B0400000000000000" pitchFamily="50" charset="-128"/>
                <a:ea typeface="BIZ UDPゴシック" panose="020B0400000000000000" pitchFamily="50" charset="-128"/>
              </a:rPr>
              <a:t>周辺ドリフト錯視と中心ドリフト錯視の違い </a:t>
            </a:r>
          </a:p>
        </p:txBody>
      </p:sp>
      <p:sp>
        <p:nvSpPr>
          <p:cNvPr id="3" name="字幕 2">
            <a:extLst>
              <a:ext uri="{FF2B5EF4-FFF2-40B4-BE49-F238E27FC236}">
                <a16:creationId xmlns:a16="http://schemas.microsoft.com/office/drawing/2014/main" id="{323016F5-F44E-DB30-5904-4CFE592C5597}"/>
              </a:ext>
            </a:extLst>
          </p:cNvPr>
          <p:cNvSpPr>
            <a:spLocks noGrp="1"/>
          </p:cNvSpPr>
          <p:nvPr>
            <p:ph type="subTitle" idx="1"/>
          </p:nvPr>
        </p:nvSpPr>
        <p:spPr>
          <a:xfrm>
            <a:off x="925551" y="4995940"/>
            <a:ext cx="10199649" cy="523913"/>
          </a:xfrm>
        </p:spPr>
        <p:txBody>
          <a:bodyPr>
            <a:noAutofit/>
          </a:bodyPr>
          <a:lstStyle/>
          <a:p>
            <a:r>
              <a:rPr kumimoji="1" lang="zh-TW" altLang="en-US" sz="3600" dirty="0">
                <a:latin typeface="BIZ UDPゴシック" panose="020B0400000000000000" pitchFamily="50" charset="-128"/>
                <a:ea typeface="BIZ UDPゴシック" panose="020B0400000000000000" pitchFamily="50" charset="-128"/>
              </a:rPr>
              <a:t>谷中一寿，櫻井伸樹，木織大智　（神奈川工科大学）</a:t>
            </a:r>
            <a:endParaRPr kumimoji="1" lang="ja-JP" altLang="en-US" sz="36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8FC357B8-3448-BE78-B9FF-2ADF8335D1C0}"/>
              </a:ext>
            </a:extLst>
          </p:cNvPr>
          <p:cNvSpPr txBox="1"/>
          <p:nvPr/>
        </p:nvSpPr>
        <p:spPr>
          <a:xfrm>
            <a:off x="442732" y="260958"/>
            <a:ext cx="6094070" cy="1200329"/>
          </a:xfrm>
          <a:prstGeom prst="rect">
            <a:avLst/>
          </a:prstGeom>
          <a:noFill/>
        </p:spPr>
        <p:txBody>
          <a:bodyPr wrap="square">
            <a:spAutoFit/>
          </a:bodyPr>
          <a:lstStyle/>
          <a:p>
            <a:r>
              <a:rPr lang="ja-JP" altLang="en-US" sz="2400" b="1" dirty="0">
                <a:latin typeface="+mn-ea"/>
              </a:rPr>
              <a:t>第</a:t>
            </a:r>
            <a:r>
              <a:rPr lang="en-US" altLang="ja-JP" sz="2400" b="1" dirty="0">
                <a:latin typeface="+mn-ea"/>
              </a:rPr>
              <a:t>19</a:t>
            </a:r>
            <a:r>
              <a:rPr lang="ja-JP" altLang="en-US" sz="2400" b="1" dirty="0">
                <a:latin typeface="+mn-ea"/>
              </a:rPr>
              <a:t>回錯覚ワークショップ</a:t>
            </a:r>
            <a:endParaRPr lang="en-US" altLang="ja-JP" sz="2400" b="1" dirty="0">
              <a:latin typeface="+mn-ea"/>
            </a:endParaRPr>
          </a:p>
          <a:p>
            <a:r>
              <a:rPr lang="en-US" altLang="ja-JP" sz="2400" b="1" dirty="0">
                <a:latin typeface="+mn-ea"/>
              </a:rPr>
              <a:t>3</a:t>
            </a:r>
            <a:r>
              <a:rPr lang="ja-JP" altLang="en-US" sz="2400" b="1" dirty="0">
                <a:latin typeface="+mn-ea"/>
              </a:rPr>
              <a:t>月</a:t>
            </a:r>
            <a:r>
              <a:rPr lang="en-US" altLang="ja-JP" sz="2400" b="1" dirty="0">
                <a:latin typeface="+mn-ea"/>
              </a:rPr>
              <a:t>4</a:t>
            </a:r>
            <a:r>
              <a:rPr lang="ja-JP" altLang="en-US" sz="2400" b="1" dirty="0">
                <a:latin typeface="+mn-ea"/>
              </a:rPr>
              <a:t>日（火）</a:t>
            </a:r>
            <a:r>
              <a:rPr lang="en-US" altLang="ja-JP" sz="2400" b="1" dirty="0">
                <a:latin typeface="+mn-ea"/>
              </a:rPr>
              <a:t>14:10</a:t>
            </a:r>
            <a:r>
              <a:rPr lang="ja-JP" altLang="en-US" sz="2400" b="1" dirty="0">
                <a:latin typeface="+mn-ea"/>
              </a:rPr>
              <a:t>～</a:t>
            </a:r>
            <a:r>
              <a:rPr lang="en-US" altLang="ja-JP" sz="2400" b="1" dirty="0">
                <a:latin typeface="+mn-ea"/>
              </a:rPr>
              <a:t>14:50</a:t>
            </a:r>
          </a:p>
          <a:p>
            <a:r>
              <a:rPr lang="ja-JP" altLang="en-US" sz="2400" b="1" dirty="0">
                <a:latin typeface="+mn-ea"/>
              </a:rPr>
              <a:t>明治大学中野キャンパス</a:t>
            </a:r>
          </a:p>
        </p:txBody>
      </p:sp>
    </p:spTree>
    <p:extLst>
      <p:ext uri="{BB962C8B-B14F-4D97-AF65-F5344CB8AC3E}">
        <p14:creationId xmlns:p14="http://schemas.microsoft.com/office/powerpoint/2010/main" val="1433190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EA27B374-AED5-4EEC-BD39-20388501753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33567" y="2696379"/>
            <a:ext cx="6849827" cy="3424914"/>
          </a:xfrm>
        </p:spPr>
      </p:pic>
      <p:sp>
        <p:nvSpPr>
          <p:cNvPr id="4" name="コンテンツ プレースホルダー 3">
            <a:extLst>
              <a:ext uri="{FF2B5EF4-FFF2-40B4-BE49-F238E27FC236}">
                <a16:creationId xmlns:a16="http://schemas.microsoft.com/office/drawing/2014/main" id="{D0F83935-6243-4217-9093-B52AA480F36F}"/>
              </a:ext>
            </a:extLst>
          </p:cNvPr>
          <p:cNvSpPr>
            <a:spLocks noGrp="1"/>
          </p:cNvSpPr>
          <p:nvPr>
            <p:ph sz="half" idx="2"/>
          </p:nvPr>
        </p:nvSpPr>
        <p:spPr>
          <a:xfrm>
            <a:off x="7650865" y="1629562"/>
            <a:ext cx="4525155" cy="4458722"/>
          </a:xfrm>
        </p:spPr>
        <p:txBody>
          <a:bodyPr/>
          <a:lstStyle/>
          <a:p>
            <a:r>
              <a:rPr lang="ja-JP" altLang="ja-JP" sz="2800" kern="100" dirty="0">
                <a:effectLst/>
                <a:latin typeface="+mn-ea"/>
                <a:cs typeface="Times New Roman" panose="02020603050405020304" pitchFamily="18" charset="0"/>
              </a:rPr>
              <a:t>フレーザー</a:t>
            </a:r>
            <a:r>
              <a:rPr lang="ja-JP" altLang="en-US" sz="2800" kern="100" dirty="0">
                <a:effectLst/>
                <a:latin typeface="+mn-ea"/>
                <a:cs typeface="Times New Roman" panose="02020603050405020304" pitchFamily="18" charset="0"/>
              </a:rPr>
              <a:t>・</a:t>
            </a:r>
            <a:r>
              <a:rPr lang="ja-JP" altLang="ja-JP" sz="2800" kern="100" dirty="0">
                <a:effectLst/>
                <a:latin typeface="+mn-ea"/>
                <a:cs typeface="Times New Roman" panose="02020603050405020304" pitchFamily="18" charset="0"/>
              </a:rPr>
              <a:t>ウィルコックス錯視タイプ</a:t>
            </a:r>
            <a:r>
              <a:rPr lang="en-US" altLang="ja-JP" sz="2800" kern="100" dirty="0" err="1">
                <a:effectLst/>
                <a:latin typeface="+mn-ea"/>
                <a:cs typeface="Times New Roman" panose="02020603050405020304" pitchFamily="18" charset="0"/>
              </a:rPr>
              <a:t>Ⅱ</a:t>
            </a:r>
            <a:r>
              <a:rPr lang="en-US" altLang="ja-JP" kern="100" dirty="0" err="1">
                <a:latin typeface="+mn-ea"/>
                <a:cs typeface="Times New Roman" panose="02020603050405020304" pitchFamily="18" charset="0"/>
              </a:rPr>
              <a:t>b</a:t>
            </a:r>
            <a:r>
              <a:rPr lang="ja-JP" altLang="ja-JP" sz="2800" kern="100" dirty="0">
                <a:effectLst/>
                <a:latin typeface="+mn-ea"/>
                <a:cs typeface="Times New Roman" panose="02020603050405020304" pitchFamily="18" charset="0"/>
              </a:rPr>
              <a:t>に分類される錯視画像</a:t>
            </a:r>
            <a:r>
              <a:rPr lang="ja-JP" altLang="en-US" sz="2800" kern="100" dirty="0">
                <a:effectLst/>
                <a:latin typeface="+mn-ea"/>
                <a:cs typeface="Times New Roman" panose="02020603050405020304" pitchFamily="18" charset="0"/>
              </a:rPr>
              <a:t>を用意した．</a:t>
            </a:r>
            <a:endParaRPr lang="en-US" altLang="ja-JP" sz="2800" kern="100" dirty="0">
              <a:effectLst/>
              <a:latin typeface="+mn-ea"/>
              <a:cs typeface="Times New Roman" panose="02020603050405020304" pitchFamily="18" charset="0"/>
            </a:endParaRPr>
          </a:p>
          <a:p>
            <a:r>
              <a:rPr lang="ja-JP" altLang="en-US" sz="2400" kern="100" dirty="0">
                <a:effectLst/>
                <a:latin typeface="+mn-ea"/>
                <a:cs typeface="Times New Roman" panose="02020603050405020304" pitchFamily="18" charset="0"/>
              </a:rPr>
              <a:t>回転している</a:t>
            </a:r>
            <a:r>
              <a:rPr lang="ja-JP" altLang="ja-JP" sz="2400" kern="100" dirty="0">
                <a:effectLst/>
                <a:latin typeface="+mn-ea"/>
                <a:cs typeface="Times New Roman" panose="02020603050405020304" pitchFamily="18" charset="0"/>
              </a:rPr>
              <a:t>ようには見えたが</a:t>
            </a:r>
            <a:r>
              <a:rPr lang="ja-JP" altLang="en-US" sz="2400" kern="100" dirty="0">
                <a:effectLst/>
                <a:latin typeface="+mn-ea"/>
                <a:cs typeface="Times New Roman" panose="02020603050405020304" pitchFamily="18" charset="0"/>
              </a:rPr>
              <a:t>、</a:t>
            </a:r>
            <a:r>
              <a:rPr lang="ja-JP" altLang="en-US" sz="2400" kern="100" dirty="0">
                <a:latin typeface="+mn-ea"/>
                <a:cs typeface="Times New Roman" panose="02020603050405020304" pitchFamily="18" charset="0"/>
              </a:rPr>
              <a:t>ときどき逆回転するように感じられた．</a:t>
            </a:r>
            <a:endParaRPr lang="en-US" altLang="ja-JP" sz="2800" kern="100" dirty="0">
              <a:effectLst/>
              <a:latin typeface="+mn-ea"/>
              <a:cs typeface="Times New Roman" panose="02020603050405020304" pitchFamily="18" charset="0"/>
            </a:endParaRPr>
          </a:p>
          <a:p>
            <a:endParaRPr kumimoji="1" lang="ja-JP" altLang="en-US" dirty="0"/>
          </a:p>
        </p:txBody>
      </p:sp>
      <p:sp>
        <p:nvSpPr>
          <p:cNvPr id="6" name="テキスト ボックス 5">
            <a:extLst>
              <a:ext uri="{FF2B5EF4-FFF2-40B4-BE49-F238E27FC236}">
                <a16:creationId xmlns:a16="http://schemas.microsoft.com/office/drawing/2014/main" id="{BEA7BEB3-F764-A1EA-263B-D8329DE46F04}"/>
              </a:ext>
            </a:extLst>
          </p:cNvPr>
          <p:cNvSpPr txBox="1"/>
          <p:nvPr/>
        </p:nvSpPr>
        <p:spPr>
          <a:xfrm>
            <a:off x="1047952" y="6121293"/>
            <a:ext cx="5955476" cy="400110"/>
          </a:xfrm>
          <a:prstGeom prst="rect">
            <a:avLst/>
          </a:prstGeom>
          <a:noFill/>
        </p:spPr>
        <p:txBody>
          <a:bodyPr wrap="none" rtlCol="0">
            <a:spAutoFit/>
          </a:bodyPr>
          <a:lstStyle/>
          <a:p>
            <a:r>
              <a:rPr lang="ja-JP" altLang="en-US" sz="2000" kern="100" dirty="0">
                <a:latin typeface="ＭＳ ゴシック" panose="020B0609070205080204" pitchFamily="49" charset="-128"/>
                <a:ea typeface="ＭＳ ゴシック" panose="020B0609070205080204" pitchFamily="49" charset="-128"/>
                <a:cs typeface="Times New Roman" panose="02020603050405020304" pitchFamily="18" charset="0"/>
              </a:rPr>
              <a:t>北岡の</a:t>
            </a:r>
            <a:r>
              <a:rPr lang="ja-JP"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rPr>
              <a:t>フレーザー</a:t>
            </a:r>
            <a:r>
              <a:rPr lang="ja-JP" altLang="en-US" sz="20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rPr>
              <a:t>ウィルコックス錯視タイプ</a:t>
            </a:r>
            <a:r>
              <a:rPr lang="en-US" altLang="ja-JP" sz="2000" kern="100" dirty="0" err="1">
                <a:latin typeface="ＭＳ ゴシック" panose="020B0609070205080204" pitchFamily="49" charset="-128"/>
                <a:ea typeface="ＭＳ ゴシック" panose="020B0609070205080204" pitchFamily="49" charset="-128"/>
                <a:cs typeface="Times New Roman" panose="02020603050405020304" pitchFamily="18" charset="0"/>
              </a:rPr>
              <a:t>Ⅱb</a:t>
            </a:r>
            <a:endParaRPr lang="en-US" altLang="ja-JP" sz="2000" dirty="0">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E0A356A1-1478-477D-4D2D-75F33DA73C88}"/>
              </a:ext>
            </a:extLst>
          </p:cNvPr>
          <p:cNvSpPr txBox="1"/>
          <p:nvPr/>
        </p:nvSpPr>
        <p:spPr>
          <a:xfrm>
            <a:off x="1047952" y="6515282"/>
            <a:ext cx="7775293" cy="369332"/>
          </a:xfrm>
          <a:prstGeom prst="rect">
            <a:avLst/>
          </a:prstGeom>
          <a:noFill/>
        </p:spPr>
        <p:txBody>
          <a:bodyPr wrap="square">
            <a:spAutoFit/>
          </a:bodyPr>
          <a:lstStyle/>
          <a:p>
            <a:r>
              <a:rPr lang="en-US" altLang="ja-JP" dirty="0"/>
              <a:t>https://www.psy.ritsumei.ac.jp/akitaoka/shikisaigakkai2012.html</a:t>
            </a:r>
            <a:endParaRPr lang="ja-JP" altLang="en-US" dirty="0"/>
          </a:p>
        </p:txBody>
      </p:sp>
      <p:sp>
        <p:nvSpPr>
          <p:cNvPr id="8" name="テキスト ボックス 7">
            <a:extLst>
              <a:ext uri="{FF2B5EF4-FFF2-40B4-BE49-F238E27FC236}">
                <a16:creationId xmlns:a16="http://schemas.microsoft.com/office/drawing/2014/main" id="{60BF7761-55E4-3C6B-4B44-960556A58767}"/>
              </a:ext>
            </a:extLst>
          </p:cNvPr>
          <p:cNvSpPr txBox="1"/>
          <p:nvPr/>
        </p:nvSpPr>
        <p:spPr>
          <a:xfrm>
            <a:off x="84713" y="164329"/>
            <a:ext cx="12022406" cy="1200329"/>
          </a:xfrm>
          <a:prstGeom prst="rect">
            <a:avLst/>
          </a:prstGeom>
          <a:noFill/>
        </p:spPr>
        <p:txBody>
          <a:bodyPr wrap="square">
            <a:spAutoFit/>
          </a:bodyPr>
          <a:lstStyle/>
          <a:p>
            <a:r>
              <a:rPr kumimoji="1" lang="ja-JP" altLang="en-US" sz="3600" b="1" dirty="0">
                <a:latin typeface="+mn-ea"/>
              </a:rPr>
              <a:t>階調反転画像との交互表示</a:t>
            </a:r>
            <a:r>
              <a:rPr kumimoji="1" lang="en-US" altLang="ja-JP" sz="3600" b="1" dirty="0">
                <a:latin typeface="+mn-ea"/>
              </a:rPr>
              <a:t/>
            </a:r>
            <a:br>
              <a:rPr kumimoji="1" lang="en-US" altLang="ja-JP" sz="3600" b="1" dirty="0">
                <a:latin typeface="+mn-ea"/>
              </a:rPr>
            </a:br>
            <a:r>
              <a:rPr kumimoji="1" lang="ja-JP" altLang="en-US" sz="3600" b="1" dirty="0">
                <a:latin typeface="+mn-ea"/>
              </a:rPr>
              <a:t>（</a:t>
            </a:r>
            <a:r>
              <a:rPr lang="ja-JP" altLang="en-US" sz="3600" b="1" dirty="0">
                <a:latin typeface="+mn-ea"/>
              </a:rPr>
              <a:t>最適化型フレーザー・ウィルコックス錯視タイプ</a:t>
            </a:r>
            <a:r>
              <a:rPr lang="en-US" altLang="ja-JP" sz="3600" b="1" dirty="0" err="1">
                <a:latin typeface="+mn-ea"/>
              </a:rPr>
              <a:t>Ⅱb</a:t>
            </a:r>
            <a:r>
              <a:rPr kumimoji="1" lang="ja-JP" altLang="en-US" sz="3600" b="1" dirty="0">
                <a:latin typeface="+mn-ea"/>
              </a:rPr>
              <a:t>）</a:t>
            </a:r>
            <a:endParaRPr lang="ja-JP" altLang="en-US" sz="3600" b="1" dirty="0">
              <a:latin typeface="+mn-ea"/>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568" y="1243913"/>
            <a:ext cx="2702010" cy="1351005"/>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1384" y="1243914"/>
            <a:ext cx="2702010" cy="1351005"/>
          </a:xfrm>
          <a:prstGeom prst="rect">
            <a:avLst/>
          </a:prstGeom>
        </p:spPr>
      </p:pic>
      <p:sp>
        <p:nvSpPr>
          <p:cNvPr id="9" name="矢印: 左右 17">
            <a:extLst>
              <a:ext uri="{FF2B5EF4-FFF2-40B4-BE49-F238E27FC236}">
                <a16:creationId xmlns:a16="http://schemas.microsoft.com/office/drawing/2014/main" id="{7419AB9E-A4B2-8073-82E9-FB4A2BCF4FCB}"/>
              </a:ext>
            </a:extLst>
          </p:cNvPr>
          <p:cNvSpPr/>
          <p:nvPr/>
        </p:nvSpPr>
        <p:spPr>
          <a:xfrm>
            <a:off x="3284433" y="1758647"/>
            <a:ext cx="891251" cy="428263"/>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22567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6140BA44-6C67-4C30-95BF-66139438A53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66725" y="1320435"/>
            <a:ext cx="5366329" cy="4856528"/>
          </a:xfrm>
        </p:spPr>
      </p:pic>
      <p:sp>
        <p:nvSpPr>
          <p:cNvPr id="4" name="コンテンツ プレースホルダー 3">
            <a:extLst>
              <a:ext uri="{FF2B5EF4-FFF2-40B4-BE49-F238E27FC236}">
                <a16:creationId xmlns:a16="http://schemas.microsoft.com/office/drawing/2014/main" id="{FBB50334-0C45-446E-84F0-B9C9426997F1}"/>
              </a:ext>
            </a:extLst>
          </p:cNvPr>
          <p:cNvSpPr>
            <a:spLocks noGrp="1"/>
          </p:cNvSpPr>
          <p:nvPr>
            <p:ph sz="half" idx="2"/>
          </p:nvPr>
        </p:nvSpPr>
        <p:spPr/>
        <p:txBody>
          <a:bodyPr/>
          <a:lstStyle/>
          <a:p>
            <a:r>
              <a:rPr lang="ja-JP" altLang="ja-JP" sz="2400" kern="100" dirty="0">
                <a:effectLst/>
                <a:latin typeface="游明朝" panose="02020400000000000000" pitchFamily="18" charset="-128"/>
                <a:ea typeface="ＭＳ 明朝" panose="02020609040205080304" pitchFamily="17" charset="-128"/>
                <a:cs typeface="Times New Roman" panose="02020603050405020304" pitchFamily="18" charset="0"/>
              </a:rPr>
              <a:t>フレーザーウィルコックス錯視タイプ</a:t>
            </a:r>
            <a:r>
              <a:rPr lang="en-US" altLang="ja-JP" sz="2400" kern="100" dirty="0">
                <a:effectLst/>
                <a:latin typeface="游明朝" panose="02020400000000000000" pitchFamily="18" charset="-128"/>
                <a:ea typeface="ＭＳ 明朝" panose="02020609040205080304" pitchFamily="17" charset="-128"/>
                <a:cs typeface="Times New Roman" panose="02020603050405020304" pitchFamily="18" charset="0"/>
              </a:rPr>
              <a:t>Ⅲ</a:t>
            </a:r>
            <a:r>
              <a:rPr lang="ja-JP" altLang="ja-JP" sz="2400" kern="100" dirty="0">
                <a:effectLst/>
                <a:latin typeface="游明朝" panose="02020400000000000000" pitchFamily="18" charset="-128"/>
                <a:ea typeface="ＭＳ 明朝" panose="02020609040205080304" pitchFamily="17" charset="-128"/>
                <a:cs typeface="Times New Roman" panose="02020603050405020304" pitchFamily="18" charset="0"/>
              </a:rPr>
              <a:t>に分類される錯視画像</a:t>
            </a:r>
            <a:r>
              <a:rPr lang="ja-JP" altLang="en-US" sz="2400" kern="100" dirty="0">
                <a:effectLst/>
                <a:latin typeface="游明朝" panose="02020400000000000000" pitchFamily="18" charset="-128"/>
                <a:ea typeface="ＭＳ 明朝" panose="02020609040205080304" pitchFamily="17" charset="-128"/>
                <a:cs typeface="Times New Roman" panose="02020603050405020304" pitchFamily="18" charset="0"/>
              </a:rPr>
              <a:t>を用意した</a:t>
            </a:r>
            <a:r>
              <a:rPr lang="ja-JP" altLang="en-US" sz="2800" kern="100" dirty="0">
                <a:effectLst/>
                <a:latin typeface="游明朝" panose="02020400000000000000" pitchFamily="18" charset="-128"/>
                <a:ea typeface="ＭＳ 明朝" panose="02020609040205080304" pitchFamily="17" charset="-128"/>
                <a:cs typeface="Times New Roman" panose="02020603050405020304" pitchFamily="18" charset="0"/>
              </a:rPr>
              <a:t>．</a:t>
            </a:r>
            <a:endParaRPr lang="en-US" altLang="ja-JP" sz="2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endParaRPr lang="en-US" altLang="ja-JP" sz="2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r>
              <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rPr>
              <a:t>結果としては明滅が激しすぎるためか，</a:t>
            </a:r>
            <a:r>
              <a:rPr lang="ja-JP" altLang="en-US" sz="2400" kern="100" dirty="0">
                <a:latin typeface="游明朝" panose="02020400000000000000" pitchFamily="18" charset="-128"/>
                <a:ea typeface="游明朝" panose="02020400000000000000" pitchFamily="18" charset="-128"/>
                <a:cs typeface="Times New Roman" panose="02020603050405020304" pitchFamily="18" charset="0"/>
              </a:rPr>
              <a:t>一方向に動いて</a:t>
            </a:r>
            <a:r>
              <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rPr>
              <a:t>いるような錯視効果を</a:t>
            </a:r>
            <a:r>
              <a:rPr lang="ja-JP" altLang="en-US" sz="2400" kern="100" dirty="0">
                <a:latin typeface="游明朝" panose="02020400000000000000" pitchFamily="18" charset="-128"/>
                <a:ea typeface="游明朝" panose="02020400000000000000" pitchFamily="18" charset="-128"/>
                <a:cs typeface="Times New Roman" panose="02020603050405020304" pitchFamily="18" charset="0"/>
              </a:rPr>
              <a:t>ほとんど</a:t>
            </a:r>
            <a:r>
              <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rPr>
              <a:t>得ることが出来なかった．</a:t>
            </a:r>
          </a:p>
          <a:p>
            <a:endParaRPr lang="en-US" altLang="ja-JP" sz="2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endParaRPr kumimoji="1" lang="ja-JP" altLang="en-US" dirty="0"/>
          </a:p>
        </p:txBody>
      </p:sp>
      <p:sp>
        <p:nvSpPr>
          <p:cNvPr id="3" name="テキスト ボックス 2">
            <a:extLst>
              <a:ext uri="{FF2B5EF4-FFF2-40B4-BE49-F238E27FC236}">
                <a16:creationId xmlns:a16="http://schemas.microsoft.com/office/drawing/2014/main" id="{9B1737C0-A1A3-42FD-4D1E-C48428AB8C4C}"/>
              </a:ext>
            </a:extLst>
          </p:cNvPr>
          <p:cNvSpPr txBox="1"/>
          <p:nvPr/>
        </p:nvSpPr>
        <p:spPr>
          <a:xfrm>
            <a:off x="466725" y="6209398"/>
            <a:ext cx="7366119" cy="400110"/>
          </a:xfrm>
          <a:prstGeom prst="rect">
            <a:avLst/>
          </a:prstGeom>
          <a:noFill/>
        </p:spPr>
        <p:txBody>
          <a:bodyPr wrap="none" rtlCol="0">
            <a:spAutoFit/>
          </a:bodyPr>
          <a:lstStyle/>
          <a:p>
            <a:r>
              <a:rPr lang="ja-JP" altLang="en-US" sz="2000" kern="100" dirty="0">
                <a:latin typeface="ＭＳ ゴシック" panose="020B0609070205080204" pitchFamily="49" charset="-128"/>
                <a:ea typeface="ＭＳ ゴシック" panose="020B0609070205080204" pitchFamily="49" charset="-128"/>
                <a:cs typeface="Times New Roman" panose="02020603050405020304" pitchFamily="18" charset="0"/>
              </a:rPr>
              <a:t>北岡の最適化型</a:t>
            </a:r>
            <a:r>
              <a:rPr lang="ja-JP"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rPr>
              <a:t>フレーザーウィルコックス錯視タイプ</a:t>
            </a:r>
            <a:r>
              <a:rPr lang="en-US"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rPr>
              <a:t>Ⅲ</a:t>
            </a:r>
            <a:r>
              <a:rPr lang="ja-JP" altLang="en-US" sz="2000" kern="100" dirty="0">
                <a:latin typeface="ＭＳ ゴシック" panose="020B0609070205080204" pitchFamily="49" charset="-128"/>
                <a:ea typeface="ＭＳ ゴシック" panose="020B0609070205080204" pitchFamily="49" charset="-128"/>
                <a:cs typeface="Times New Roman" panose="02020603050405020304" pitchFamily="18" charset="0"/>
              </a:rPr>
              <a:t>　蛇</a:t>
            </a:r>
            <a:endParaRPr lang="en-US" altLang="ja-JP" sz="2000" dirty="0">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10471B44-8FBD-41AC-917A-91316899E659}"/>
              </a:ext>
            </a:extLst>
          </p:cNvPr>
          <p:cNvSpPr txBox="1"/>
          <p:nvPr/>
        </p:nvSpPr>
        <p:spPr>
          <a:xfrm>
            <a:off x="5391908" y="5809288"/>
            <a:ext cx="184731" cy="400110"/>
          </a:xfrm>
          <a:prstGeom prst="rect">
            <a:avLst/>
          </a:prstGeom>
          <a:noFill/>
        </p:spPr>
        <p:txBody>
          <a:bodyPr wrap="none" rtlCol="0">
            <a:spAutoFit/>
          </a:bodyPr>
          <a:lstStyle/>
          <a:p>
            <a:endParaRPr lang="en-US" altLang="ja-JP" sz="2000" dirty="0">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C865F53F-5DBC-02D2-0C8D-022247EF521E}"/>
              </a:ext>
            </a:extLst>
          </p:cNvPr>
          <p:cNvSpPr txBox="1"/>
          <p:nvPr/>
        </p:nvSpPr>
        <p:spPr>
          <a:xfrm>
            <a:off x="0" y="120106"/>
            <a:ext cx="12022406" cy="1200329"/>
          </a:xfrm>
          <a:prstGeom prst="rect">
            <a:avLst/>
          </a:prstGeom>
          <a:noFill/>
        </p:spPr>
        <p:txBody>
          <a:bodyPr wrap="square">
            <a:spAutoFit/>
          </a:bodyPr>
          <a:lstStyle/>
          <a:p>
            <a:r>
              <a:rPr kumimoji="1" lang="ja-JP" altLang="en-US" sz="3600" b="1" dirty="0">
                <a:latin typeface="+mn-ea"/>
                <a:ea typeface="+mn-ea"/>
              </a:rPr>
              <a:t>階調反転画像との交互表示</a:t>
            </a:r>
            <a:r>
              <a:rPr kumimoji="1" lang="en-US" altLang="ja-JP" sz="3600" b="1" dirty="0">
                <a:latin typeface="+mn-ea"/>
                <a:ea typeface="+mn-ea"/>
              </a:rPr>
              <a:t/>
            </a:r>
            <a:br>
              <a:rPr kumimoji="1" lang="en-US" altLang="ja-JP" sz="3600" b="1" dirty="0">
                <a:latin typeface="+mn-ea"/>
                <a:ea typeface="+mn-ea"/>
              </a:rPr>
            </a:br>
            <a:r>
              <a:rPr kumimoji="1" lang="ja-JP" altLang="en-US" sz="3600" b="1" dirty="0">
                <a:latin typeface="+mn-ea"/>
                <a:ea typeface="+mn-ea"/>
              </a:rPr>
              <a:t>（</a:t>
            </a:r>
            <a:r>
              <a:rPr lang="ja-JP" altLang="en-US" sz="3600" b="1" dirty="0">
                <a:latin typeface="+mn-ea"/>
                <a:ea typeface="+mn-ea"/>
              </a:rPr>
              <a:t>最適化型フレーザー・ウィルコックス錯視タイプ</a:t>
            </a:r>
            <a:r>
              <a:rPr lang="en-US" altLang="ja-JP" sz="3600" b="1" dirty="0">
                <a:latin typeface="+mn-ea"/>
                <a:ea typeface="+mn-ea"/>
              </a:rPr>
              <a:t>Ⅲ</a:t>
            </a:r>
            <a:r>
              <a:rPr kumimoji="1" lang="ja-JP" altLang="en-US" sz="3600" b="1" dirty="0">
                <a:latin typeface="+mn-ea"/>
                <a:ea typeface="+mn-ea"/>
              </a:rPr>
              <a:t>）</a:t>
            </a:r>
            <a:endParaRPr lang="ja-JP" altLang="en-US" sz="3600" b="1" dirty="0"/>
          </a:p>
        </p:txBody>
      </p:sp>
    </p:spTree>
    <p:extLst>
      <p:ext uri="{BB962C8B-B14F-4D97-AF65-F5344CB8AC3E}">
        <p14:creationId xmlns:p14="http://schemas.microsoft.com/office/powerpoint/2010/main" val="2078923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4C020BAE-4AA6-42DA-96CD-D63E47568F6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73322" y="1330091"/>
            <a:ext cx="5181600" cy="4846872"/>
          </a:xfrm>
        </p:spPr>
      </p:pic>
      <p:sp>
        <p:nvSpPr>
          <p:cNvPr id="4" name="コンテンツ プレースホルダー 3">
            <a:extLst>
              <a:ext uri="{FF2B5EF4-FFF2-40B4-BE49-F238E27FC236}">
                <a16:creationId xmlns:a16="http://schemas.microsoft.com/office/drawing/2014/main" id="{3851B19F-F255-402D-9F80-28241D34484F}"/>
              </a:ext>
            </a:extLst>
          </p:cNvPr>
          <p:cNvSpPr>
            <a:spLocks noGrp="1"/>
          </p:cNvSpPr>
          <p:nvPr>
            <p:ph sz="half" idx="2"/>
          </p:nvPr>
        </p:nvSpPr>
        <p:spPr>
          <a:xfrm>
            <a:off x="6172200" y="1825625"/>
            <a:ext cx="5541380" cy="4351338"/>
          </a:xfrm>
        </p:spPr>
        <p:txBody>
          <a:bodyPr>
            <a:normAutofit/>
          </a:bodyPr>
          <a:lstStyle/>
          <a:p>
            <a:r>
              <a:rPr lang="ja-JP" altLang="en-US" sz="2400" dirty="0">
                <a:latin typeface="+mn-ea"/>
                <a:cs typeface="Times New Roman" panose="02020603050405020304" pitchFamily="18" charset="0"/>
              </a:rPr>
              <a:t>カラーだと</a:t>
            </a:r>
            <a:r>
              <a:rPr lang="ja-JP" altLang="ja-JP" sz="2400" dirty="0">
                <a:effectLst/>
                <a:latin typeface="+mn-ea"/>
                <a:cs typeface="Times New Roman" panose="02020603050405020304" pitchFamily="18" charset="0"/>
              </a:rPr>
              <a:t>色数</a:t>
            </a:r>
            <a:r>
              <a:rPr lang="ja-JP" altLang="en-US" sz="2400" dirty="0">
                <a:effectLst/>
                <a:latin typeface="+mn-ea"/>
                <a:cs typeface="Times New Roman" panose="02020603050405020304" pitchFamily="18" charset="0"/>
              </a:rPr>
              <a:t>が</a:t>
            </a:r>
            <a:r>
              <a:rPr lang="ja-JP" altLang="ja-JP" sz="2400" dirty="0">
                <a:effectLst/>
                <a:latin typeface="+mn-ea"/>
                <a:cs typeface="Times New Roman" panose="02020603050405020304" pitchFamily="18" charset="0"/>
              </a:rPr>
              <a:t>多く明滅が激しくなってしまったため錯視効果が得られなかったのではないかと考え，</a:t>
            </a:r>
            <a:r>
              <a:rPr lang="ja-JP" altLang="ja-JP" sz="2400" b="1" dirty="0">
                <a:effectLst/>
                <a:latin typeface="+mn-ea"/>
                <a:cs typeface="Times New Roman" panose="02020603050405020304" pitchFamily="18" charset="0"/>
              </a:rPr>
              <a:t>グレースケール処理を施した</a:t>
            </a:r>
            <a:r>
              <a:rPr lang="ja-JP" altLang="en-US" sz="2400" b="1" dirty="0">
                <a:effectLst/>
                <a:latin typeface="+mn-ea"/>
                <a:cs typeface="Times New Roman" panose="02020603050405020304" pitchFamily="18" charset="0"/>
              </a:rPr>
              <a:t>画像を作成</a:t>
            </a:r>
            <a:r>
              <a:rPr lang="ja-JP" altLang="en-US" sz="2400" dirty="0">
                <a:effectLst/>
                <a:latin typeface="+mn-ea"/>
                <a:cs typeface="Times New Roman" panose="02020603050405020304" pitchFamily="18" charset="0"/>
              </a:rPr>
              <a:t>した．</a:t>
            </a:r>
            <a:endParaRPr lang="en-US" altLang="ja-JP" sz="2400" dirty="0">
              <a:effectLst/>
              <a:latin typeface="+mn-ea"/>
              <a:cs typeface="Times New Roman" panose="02020603050405020304" pitchFamily="18" charset="0"/>
            </a:endParaRPr>
          </a:p>
          <a:p>
            <a:r>
              <a:rPr lang="ja-JP" altLang="en-US" sz="2400" dirty="0">
                <a:effectLst/>
                <a:latin typeface="+mn-ea"/>
                <a:cs typeface="Times New Roman" panose="02020603050405020304" pitchFamily="18" charset="0"/>
              </a:rPr>
              <a:t>結果として</a:t>
            </a:r>
            <a:r>
              <a:rPr lang="ja-JP" altLang="en-US" sz="2400" dirty="0">
                <a:latin typeface="+mn-ea"/>
                <a:cs typeface="Times New Roman" panose="02020603050405020304" pitchFamily="18" charset="0"/>
              </a:rPr>
              <a:t>カラーの場合</a:t>
            </a:r>
            <a:r>
              <a:rPr lang="ja-JP" altLang="en-US" sz="2400" dirty="0">
                <a:effectLst/>
                <a:latin typeface="+mn-ea"/>
                <a:cs typeface="Times New Roman" panose="02020603050405020304" pitchFamily="18" charset="0"/>
              </a:rPr>
              <a:t>と</a:t>
            </a:r>
            <a:r>
              <a:rPr lang="ja-JP" altLang="ja-JP" sz="2400" dirty="0">
                <a:effectLst/>
                <a:latin typeface="+mn-ea"/>
                <a:cs typeface="Times New Roman" panose="02020603050405020304" pitchFamily="18" charset="0"/>
              </a:rPr>
              <a:t>異なり，</a:t>
            </a:r>
            <a:r>
              <a:rPr lang="ja-JP" altLang="en-US" sz="2400" dirty="0">
                <a:effectLst/>
                <a:latin typeface="+mn-ea"/>
                <a:cs typeface="Times New Roman" panose="02020603050405020304" pitchFamily="18" charset="0"/>
              </a:rPr>
              <a:t>移動する</a:t>
            </a:r>
            <a:r>
              <a:rPr lang="ja-JP" altLang="ja-JP" sz="2400" dirty="0">
                <a:effectLst/>
                <a:latin typeface="+mn-ea"/>
                <a:cs typeface="Times New Roman" panose="02020603050405020304" pitchFamily="18" charset="0"/>
              </a:rPr>
              <a:t>錯視効果を</a:t>
            </a:r>
            <a:r>
              <a:rPr lang="ja-JP" altLang="en-US" sz="2400" dirty="0">
                <a:effectLst/>
                <a:latin typeface="+mn-ea"/>
                <a:cs typeface="Times New Roman" panose="02020603050405020304" pitchFamily="18" charset="0"/>
              </a:rPr>
              <a:t>強く</a:t>
            </a:r>
            <a:r>
              <a:rPr lang="ja-JP" altLang="ja-JP" sz="2400" dirty="0">
                <a:effectLst/>
                <a:latin typeface="+mn-ea"/>
                <a:cs typeface="Times New Roman" panose="02020603050405020304" pitchFamily="18" charset="0"/>
              </a:rPr>
              <a:t>得ることが出来た．移動方向は蛇の頭部とされる方向に向かって進んでいるように見え，</a:t>
            </a:r>
            <a:r>
              <a:rPr lang="ja-JP" altLang="ja-JP" sz="2400" b="1" dirty="0">
                <a:effectLst/>
                <a:latin typeface="+mn-ea"/>
                <a:cs typeface="Times New Roman" panose="02020603050405020304" pitchFamily="18" charset="0"/>
              </a:rPr>
              <a:t>非常に安定して動いている</a:t>
            </a:r>
            <a:r>
              <a:rPr lang="ja-JP" altLang="ja-JP" sz="2400" dirty="0">
                <a:effectLst/>
                <a:latin typeface="+mn-ea"/>
                <a:cs typeface="Times New Roman" panose="02020603050405020304" pitchFamily="18" charset="0"/>
              </a:rPr>
              <a:t>ように感じられた．</a:t>
            </a:r>
            <a:endParaRPr kumimoji="1" lang="ja-JP" altLang="en-US" sz="2400" dirty="0">
              <a:latin typeface="+mn-ea"/>
            </a:endParaRPr>
          </a:p>
        </p:txBody>
      </p:sp>
      <p:sp>
        <p:nvSpPr>
          <p:cNvPr id="6" name="テキスト ボックス 5">
            <a:extLst>
              <a:ext uri="{FF2B5EF4-FFF2-40B4-BE49-F238E27FC236}">
                <a16:creationId xmlns:a16="http://schemas.microsoft.com/office/drawing/2014/main" id="{57508E20-405A-4E1F-A3DC-813ECD76C3D2}"/>
              </a:ext>
            </a:extLst>
          </p:cNvPr>
          <p:cNvSpPr txBox="1"/>
          <p:nvPr/>
        </p:nvSpPr>
        <p:spPr>
          <a:xfrm>
            <a:off x="4510207" y="1541124"/>
            <a:ext cx="1661993" cy="4448710"/>
          </a:xfrm>
          <a:prstGeom prst="rect">
            <a:avLst/>
          </a:prstGeom>
          <a:noFill/>
        </p:spPr>
        <p:txBody>
          <a:bodyPr vert="eaVert" wrap="square" rtlCol="0">
            <a:spAutoFit/>
          </a:bodyPr>
          <a:lstStyle/>
          <a:p>
            <a:pPr algn="dist"/>
            <a:r>
              <a:rPr kumimoji="1"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a:latin typeface="HGP創英角ｺﾞｼｯｸUB" panose="020B0900000000000000" pitchFamily="50" charset="-128"/>
                <a:ea typeface="HGP創英角ｺﾞｼｯｸUB" panose="020B0900000000000000" pitchFamily="50" charset="-128"/>
              </a:rPr>
              <a:t>↓ ↓ ↑ ↑ ↓ ↓ ↑</a:t>
            </a:r>
          </a:p>
          <a:p>
            <a:r>
              <a:rPr lang="en-US" altLang="ja-JP" sz="2400" dirty="0">
                <a:latin typeface="HGP創英角ｺﾞｼｯｸUB" panose="020B0900000000000000" pitchFamily="50" charset="-128"/>
                <a:ea typeface="HGP創英角ｺﾞｼｯｸUB" panose="020B0900000000000000" pitchFamily="50" charset="-128"/>
              </a:rPr>
              <a:t> </a:t>
            </a:r>
            <a:endParaRPr lang="ja-JP" altLang="en-US" sz="2400" dirty="0">
              <a:latin typeface="HGP創英角ｺﾞｼｯｸUB" panose="020B0900000000000000" pitchFamily="50" charset="-128"/>
              <a:ea typeface="HGP創英角ｺﾞｼｯｸUB" panose="020B0900000000000000" pitchFamily="50" charset="-128"/>
            </a:endParaRPr>
          </a:p>
          <a:p>
            <a:endParaRPr lang="ja-JP" altLang="en-US" sz="2400" dirty="0">
              <a:latin typeface="HGP創英角ｺﾞｼｯｸUB" panose="020B0900000000000000" pitchFamily="50" charset="-128"/>
              <a:ea typeface="HGP創英角ｺﾞｼｯｸUB" panose="020B0900000000000000" pitchFamily="50" charset="-128"/>
            </a:endParaRPr>
          </a:p>
          <a:p>
            <a:endParaRPr kumimoji="1" lang="ja-JP" altLang="en-US" sz="2400" dirty="0">
              <a:latin typeface="HGP創英角ｺﾞｼｯｸUB" panose="020B0900000000000000" pitchFamily="50" charset="-128"/>
              <a:ea typeface="HGP創英角ｺﾞｼｯｸUB" panose="020B0900000000000000" pitchFamily="50" charset="-128"/>
            </a:endParaRPr>
          </a:p>
        </p:txBody>
      </p:sp>
      <p:sp>
        <p:nvSpPr>
          <p:cNvPr id="7" name="テキスト ボックス 6">
            <a:extLst>
              <a:ext uri="{FF2B5EF4-FFF2-40B4-BE49-F238E27FC236}">
                <a16:creationId xmlns:a16="http://schemas.microsoft.com/office/drawing/2014/main" id="{282CD487-1351-4D7C-999C-EE02BCF405D1}"/>
              </a:ext>
            </a:extLst>
          </p:cNvPr>
          <p:cNvSpPr txBox="1"/>
          <p:nvPr/>
        </p:nvSpPr>
        <p:spPr>
          <a:xfrm>
            <a:off x="-128240" y="6200867"/>
            <a:ext cx="7366119" cy="707886"/>
          </a:xfrm>
          <a:prstGeom prst="rect">
            <a:avLst/>
          </a:prstGeom>
          <a:noFill/>
        </p:spPr>
        <p:txBody>
          <a:bodyPr wrap="none" rtlCol="0">
            <a:spAutoFit/>
          </a:bodyPr>
          <a:lstStyle/>
          <a:p>
            <a:pPr algn="ctr"/>
            <a:r>
              <a:rPr lang="ja-JP" altLang="en-US" sz="2000" kern="100" dirty="0">
                <a:latin typeface="ＭＳ ゴシック" panose="020B0609070205080204" pitchFamily="49" charset="-128"/>
                <a:ea typeface="ＭＳ ゴシック" panose="020B0609070205080204" pitchFamily="49" charset="-128"/>
                <a:cs typeface="Times New Roman" panose="02020603050405020304" pitchFamily="18" charset="0"/>
              </a:rPr>
              <a:t>北岡の最適化型</a:t>
            </a:r>
            <a:r>
              <a:rPr lang="ja-JP"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rPr>
              <a:t>フレーザー</a:t>
            </a:r>
            <a:r>
              <a:rPr lang="ja-JP" altLang="en-US" sz="20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rPr>
              <a:t>ウィルコックス錯視タイプ</a:t>
            </a:r>
            <a:r>
              <a:rPr lang="en-US"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rPr>
              <a:t>Ⅲ</a:t>
            </a:r>
            <a:r>
              <a:rPr lang="ja-JP" altLang="en-US" sz="2000" kern="100" dirty="0">
                <a:latin typeface="ＭＳ ゴシック" panose="020B0609070205080204" pitchFamily="49" charset="-128"/>
                <a:ea typeface="ＭＳ ゴシック" panose="020B0609070205080204" pitchFamily="49" charset="-128"/>
                <a:cs typeface="Times New Roman" panose="02020603050405020304" pitchFamily="18" charset="0"/>
              </a:rPr>
              <a:t>　蛇</a:t>
            </a:r>
            <a:endParaRPr lang="en-US"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algn="ctr"/>
            <a:r>
              <a:rPr lang="ja-JP" altLang="en-US" sz="2000" kern="100" dirty="0">
                <a:latin typeface="ＭＳ ゴシック" panose="020B0609070205080204" pitchFamily="49" charset="-128"/>
                <a:ea typeface="ＭＳ ゴシック" panose="020B0609070205080204" pitchFamily="49" charset="-128"/>
                <a:cs typeface="Times New Roman" panose="02020603050405020304" pitchFamily="18" charset="0"/>
              </a:rPr>
              <a:t>グレースケール</a:t>
            </a:r>
            <a:endParaRPr lang="en-US" altLang="ja-JP" sz="2000" dirty="0">
              <a:latin typeface="ＭＳ ゴシック" panose="020B0609070205080204" pitchFamily="49" charset="-128"/>
              <a:ea typeface="ＭＳ ゴシック" panose="020B0609070205080204" pitchFamily="49" charset="-128"/>
            </a:endParaRPr>
          </a:p>
        </p:txBody>
      </p:sp>
      <p:sp>
        <p:nvSpPr>
          <p:cNvPr id="2" name="テキスト ボックス 1">
            <a:extLst>
              <a:ext uri="{FF2B5EF4-FFF2-40B4-BE49-F238E27FC236}">
                <a16:creationId xmlns:a16="http://schemas.microsoft.com/office/drawing/2014/main" id="{7A6CD3B4-753D-2FC1-2918-BF441649D63C}"/>
              </a:ext>
            </a:extLst>
          </p:cNvPr>
          <p:cNvSpPr txBox="1"/>
          <p:nvPr/>
        </p:nvSpPr>
        <p:spPr>
          <a:xfrm>
            <a:off x="160997" y="198544"/>
            <a:ext cx="12022406" cy="1200329"/>
          </a:xfrm>
          <a:prstGeom prst="rect">
            <a:avLst/>
          </a:prstGeom>
          <a:noFill/>
        </p:spPr>
        <p:txBody>
          <a:bodyPr wrap="square">
            <a:spAutoFit/>
          </a:bodyPr>
          <a:lstStyle/>
          <a:p>
            <a:r>
              <a:rPr kumimoji="1" lang="ja-JP" altLang="en-US" sz="3600" b="1" dirty="0">
                <a:latin typeface="+mn-ea"/>
              </a:rPr>
              <a:t>階調反転画像との交互表示</a:t>
            </a:r>
            <a:r>
              <a:rPr kumimoji="1" lang="en-US" altLang="ja-JP" sz="3600" b="1" dirty="0">
                <a:latin typeface="+mn-ea"/>
              </a:rPr>
              <a:t/>
            </a:r>
            <a:br>
              <a:rPr kumimoji="1" lang="en-US" altLang="ja-JP" sz="3600" b="1" dirty="0">
                <a:latin typeface="+mn-ea"/>
              </a:rPr>
            </a:br>
            <a:r>
              <a:rPr kumimoji="1" lang="ja-JP" altLang="en-US" sz="3600" b="1" dirty="0">
                <a:latin typeface="+mn-ea"/>
              </a:rPr>
              <a:t>（</a:t>
            </a:r>
            <a:r>
              <a:rPr lang="ja-JP" altLang="en-US" sz="3600" b="1" dirty="0">
                <a:latin typeface="+mn-ea"/>
              </a:rPr>
              <a:t>最適化型フレーザー・ウィルコックス錯視タイプ</a:t>
            </a:r>
            <a:r>
              <a:rPr lang="en-US" altLang="ja-JP" sz="3600" b="1" dirty="0">
                <a:latin typeface="+mn-ea"/>
              </a:rPr>
              <a:t>Ⅲ</a:t>
            </a:r>
            <a:r>
              <a:rPr kumimoji="1" lang="ja-JP" altLang="en-US" sz="3600" b="1" dirty="0">
                <a:latin typeface="+mn-ea"/>
              </a:rPr>
              <a:t>）</a:t>
            </a:r>
            <a:endParaRPr lang="ja-JP" altLang="en-US" sz="3600" b="1" dirty="0">
              <a:latin typeface="+mn-ea"/>
            </a:endParaRPr>
          </a:p>
        </p:txBody>
      </p:sp>
    </p:spTree>
    <p:extLst>
      <p:ext uri="{BB962C8B-B14F-4D97-AF65-F5344CB8AC3E}">
        <p14:creationId xmlns:p14="http://schemas.microsoft.com/office/powerpoint/2010/main" val="33186691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ー 4">
            <a:extLst>
              <a:ext uri="{FF2B5EF4-FFF2-40B4-BE49-F238E27FC236}">
                <a16:creationId xmlns:a16="http://schemas.microsoft.com/office/drawing/2014/main" id="{C28077DC-7DBF-4F4A-806D-1D12DD5CE94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392522" y="2126923"/>
            <a:ext cx="4394820" cy="4110918"/>
          </a:xfrm>
        </p:spPr>
      </p:pic>
      <p:pic>
        <p:nvPicPr>
          <p:cNvPr id="7" name="コンテンツ プレースホルダー 4">
            <a:extLst>
              <a:ext uri="{FF2B5EF4-FFF2-40B4-BE49-F238E27FC236}">
                <a16:creationId xmlns:a16="http://schemas.microsoft.com/office/drawing/2014/main" id="{1C2B294E-83D6-4924-A50D-C8608AB5CCB1}"/>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728110" y="2128241"/>
            <a:ext cx="4487758" cy="4061422"/>
          </a:xfrm>
        </p:spPr>
      </p:pic>
      <p:sp>
        <p:nvSpPr>
          <p:cNvPr id="4" name="テキスト ボックス 3">
            <a:extLst>
              <a:ext uri="{FF2B5EF4-FFF2-40B4-BE49-F238E27FC236}">
                <a16:creationId xmlns:a16="http://schemas.microsoft.com/office/drawing/2014/main" id="{07208533-FE24-4EB0-770C-FEA7DCF2C291}"/>
              </a:ext>
            </a:extLst>
          </p:cNvPr>
          <p:cNvSpPr txBox="1"/>
          <p:nvPr/>
        </p:nvSpPr>
        <p:spPr>
          <a:xfrm>
            <a:off x="2665810" y="6311900"/>
            <a:ext cx="1911101" cy="400110"/>
          </a:xfrm>
          <a:prstGeom prst="rect">
            <a:avLst/>
          </a:prstGeom>
          <a:noFill/>
        </p:spPr>
        <p:txBody>
          <a:bodyPr wrap="none" rtlCol="0">
            <a:spAutoFit/>
          </a:bodyPr>
          <a:lstStyle/>
          <a:p>
            <a:r>
              <a:rPr lang="ja-JP" altLang="en-US" sz="2000" dirty="0">
                <a:ea typeface="BIZ UDPゴシック" panose="020B0400000000000000" pitchFamily="50" charset="-128"/>
              </a:rPr>
              <a:t>グレースケール</a:t>
            </a:r>
            <a:endParaRPr lang="en-US" altLang="ja-JP" sz="2000" dirty="0">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90597377-E2FA-4D7F-AA0E-CF00960C048A}"/>
              </a:ext>
            </a:extLst>
          </p:cNvPr>
          <p:cNvSpPr txBox="1"/>
          <p:nvPr/>
        </p:nvSpPr>
        <p:spPr>
          <a:xfrm>
            <a:off x="6106655" y="6292820"/>
            <a:ext cx="5314275" cy="400110"/>
          </a:xfrm>
          <a:prstGeom prst="rect">
            <a:avLst/>
          </a:prstGeom>
          <a:noFill/>
        </p:spPr>
        <p:txBody>
          <a:bodyPr wrap="none" rtlCol="0">
            <a:spAutoFit/>
          </a:bodyPr>
          <a:lstStyle/>
          <a:p>
            <a:r>
              <a:rPr lang="ja-JP"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rPr>
              <a:t>フレーザーウィルコックス錯視タイプ</a:t>
            </a:r>
            <a:r>
              <a:rPr lang="en-US"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rPr>
              <a:t>Ⅲ</a:t>
            </a:r>
            <a:r>
              <a:rPr lang="ja-JP" altLang="en-US" sz="2000" kern="100" dirty="0">
                <a:latin typeface="ＭＳ ゴシック" panose="020B0609070205080204" pitchFamily="49" charset="-128"/>
                <a:ea typeface="ＭＳ ゴシック" panose="020B0609070205080204" pitchFamily="49" charset="-128"/>
                <a:cs typeface="Times New Roman" panose="02020603050405020304" pitchFamily="18" charset="0"/>
              </a:rPr>
              <a:t>　蛇</a:t>
            </a:r>
            <a:endParaRPr lang="en-US" altLang="ja-JP" sz="2000" dirty="0">
              <a:latin typeface="ＭＳ ゴシック" panose="020B0609070205080204" pitchFamily="49" charset="-128"/>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CDF6A03C-AE4F-D690-1E13-C927C93B1D96}"/>
              </a:ext>
            </a:extLst>
          </p:cNvPr>
          <p:cNvSpPr txBox="1"/>
          <p:nvPr/>
        </p:nvSpPr>
        <p:spPr>
          <a:xfrm>
            <a:off x="1460166" y="1513385"/>
            <a:ext cx="8829728" cy="523220"/>
          </a:xfrm>
          <a:prstGeom prst="rect">
            <a:avLst/>
          </a:prstGeom>
          <a:noFill/>
        </p:spPr>
        <p:txBody>
          <a:bodyPr wrap="square" rtlCol="0">
            <a:spAutoFit/>
          </a:bodyPr>
          <a:lstStyle/>
          <a:p>
            <a:r>
              <a:rPr kumimoji="1" lang="ja-JP" altLang="en-US" sz="2800" dirty="0"/>
              <a:t>グレースケールのほうが一方向に動いて見える．</a:t>
            </a:r>
          </a:p>
        </p:txBody>
      </p:sp>
      <p:sp>
        <p:nvSpPr>
          <p:cNvPr id="10" name="テキスト ボックス 9">
            <a:extLst>
              <a:ext uri="{FF2B5EF4-FFF2-40B4-BE49-F238E27FC236}">
                <a16:creationId xmlns:a16="http://schemas.microsoft.com/office/drawing/2014/main" id="{852A6846-833F-7491-528F-91AC821F23AA}"/>
              </a:ext>
            </a:extLst>
          </p:cNvPr>
          <p:cNvSpPr txBox="1"/>
          <p:nvPr/>
        </p:nvSpPr>
        <p:spPr>
          <a:xfrm>
            <a:off x="600835" y="313056"/>
            <a:ext cx="12022406" cy="1200329"/>
          </a:xfrm>
          <a:prstGeom prst="rect">
            <a:avLst/>
          </a:prstGeom>
          <a:noFill/>
        </p:spPr>
        <p:txBody>
          <a:bodyPr wrap="square">
            <a:spAutoFit/>
          </a:bodyPr>
          <a:lstStyle/>
          <a:p>
            <a:r>
              <a:rPr kumimoji="1" lang="ja-JP" altLang="en-US" sz="3600" b="1" dirty="0">
                <a:latin typeface="+mn-ea"/>
              </a:rPr>
              <a:t>階調反転画像との交互表示</a:t>
            </a:r>
            <a:r>
              <a:rPr kumimoji="1" lang="en-US" altLang="ja-JP" sz="3600" b="1" dirty="0">
                <a:latin typeface="+mn-ea"/>
              </a:rPr>
              <a:t/>
            </a:r>
            <a:br>
              <a:rPr kumimoji="1" lang="en-US" altLang="ja-JP" sz="3600" b="1" dirty="0">
                <a:latin typeface="+mn-ea"/>
              </a:rPr>
            </a:br>
            <a:r>
              <a:rPr kumimoji="1" lang="ja-JP" altLang="en-US" sz="3600" b="1" dirty="0">
                <a:latin typeface="+mn-ea"/>
              </a:rPr>
              <a:t>（</a:t>
            </a:r>
            <a:r>
              <a:rPr lang="ja-JP" altLang="en-US" sz="3600" b="1" dirty="0">
                <a:latin typeface="+mn-ea"/>
              </a:rPr>
              <a:t>最適化型フレーザー・ウィルコックス錯視タイプ</a:t>
            </a:r>
            <a:r>
              <a:rPr lang="en-US" altLang="ja-JP" sz="3600" b="1" dirty="0">
                <a:latin typeface="+mn-ea"/>
              </a:rPr>
              <a:t>Ⅲ</a:t>
            </a:r>
            <a:r>
              <a:rPr kumimoji="1" lang="ja-JP" altLang="en-US" sz="3600" b="1" dirty="0">
                <a:latin typeface="+mn-ea"/>
              </a:rPr>
              <a:t>）</a:t>
            </a:r>
            <a:endParaRPr lang="ja-JP" altLang="en-US" sz="3600" b="1" dirty="0">
              <a:latin typeface="+mn-ea"/>
            </a:endParaRPr>
          </a:p>
        </p:txBody>
      </p:sp>
    </p:spTree>
    <p:extLst>
      <p:ext uri="{BB962C8B-B14F-4D97-AF65-F5344CB8AC3E}">
        <p14:creationId xmlns:p14="http://schemas.microsoft.com/office/powerpoint/2010/main" val="1126104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42809D11-E996-4289-92E9-BE2F059C31D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53331" y="1825625"/>
            <a:ext cx="4351338" cy="4351338"/>
          </a:xfrm>
        </p:spPr>
      </p:pic>
      <p:sp>
        <p:nvSpPr>
          <p:cNvPr id="4" name="コンテンツ プレースホルダー 3">
            <a:extLst>
              <a:ext uri="{FF2B5EF4-FFF2-40B4-BE49-F238E27FC236}">
                <a16:creationId xmlns:a16="http://schemas.microsoft.com/office/drawing/2014/main" id="{B041EBF2-F3D6-48CF-A459-1E77C56D7F91}"/>
              </a:ext>
            </a:extLst>
          </p:cNvPr>
          <p:cNvSpPr>
            <a:spLocks noGrp="1"/>
          </p:cNvSpPr>
          <p:nvPr>
            <p:ph sz="half" idx="2"/>
          </p:nvPr>
        </p:nvSpPr>
        <p:spPr>
          <a:xfrm>
            <a:off x="6172200" y="1825625"/>
            <a:ext cx="5181600" cy="2329686"/>
          </a:xfrm>
        </p:spPr>
        <p:txBody>
          <a:bodyPr>
            <a:normAutofit/>
          </a:bodyPr>
          <a:lstStyle/>
          <a:p>
            <a:r>
              <a:rPr lang="ja-JP" altLang="ja-JP" sz="2400" dirty="0">
                <a:effectLst/>
                <a:ea typeface="游明朝" panose="02020400000000000000" pitchFamily="18" charset="-128"/>
                <a:cs typeface="Times New Roman" panose="02020603050405020304" pitchFamily="18" charset="0"/>
              </a:rPr>
              <a:t>フレー</a:t>
            </a:r>
            <a:r>
              <a:rPr lang="ja-JP" altLang="ja-JP" sz="2400" dirty="0">
                <a:effectLst/>
                <a:latin typeface="+mn-ea"/>
                <a:cs typeface="Times New Roman" panose="02020603050405020304" pitchFamily="18" charset="0"/>
              </a:rPr>
              <a:t>ザー</a:t>
            </a:r>
            <a:r>
              <a:rPr lang="ja-JP" altLang="en-US" sz="2400" dirty="0">
                <a:effectLst/>
                <a:latin typeface="+mn-ea"/>
                <a:cs typeface="Times New Roman" panose="02020603050405020304" pitchFamily="18" charset="0"/>
              </a:rPr>
              <a:t>・</a:t>
            </a:r>
            <a:r>
              <a:rPr lang="ja-JP" altLang="ja-JP" sz="2400" dirty="0">
                <a:effectLst/>
                <a:latin typeface="+mn-ea"/>
                <a:cs typeface="Times New Roman" panose="02020603050405020304" pitchFamily="18" charset="0"/>
              </a:rPr>
              <a:t>ウィルコックス錯視タイプⅣに分類される錯視画像</a:t>
            </a:r>
            <a:r>
              <a:rPr lang="ja-JP" altLang="en-US" sz="2400" dirty="0">
                <a:latin typeface="+mn-ea"/>
                <a:cs typeface="Times New Roman" panose="02020603050405020304" pitchFamily="18" charset="0"/>
              </a:rPr>
              <a:t>を用意した．</a:t>
            </a:r>
            <a:endParaRPr lang="en-US" altLang="ja-JP" sz="2400" dirty="0">
              <a:latin typeface="+mn-ea"/>
              <a:cs typeface="Times New Roman" panose="02020603050405020304" pitchFamily="18" charset="0"/>
            </a:endParaRPr>
          </a:p>
          <a:p>
            <a:r>
              <a:rPr lang="ja-JP" altLang="ja-JP" sz="2400" kern="100" dirty="0">
                <a:effectLst/>
                <a:latin typeface="+mn-ea"/>
                <a:cs typeface="Times New Roman" panose="02020603050405020304" pitchFamily="18" charset="0"/>
              </a:rPr>
              <a:t>結果としては</a:t>
            </a:r>
            <a:r>
              <a:rPr lang="ja-JP" altLang="en-US" sz="2400" kern="100" dirty="0">
                <a:effectLst/>
                <a:latin typeface="+mn-ea"/>
                <a:cs typeface="Times New Roman" panose="02020603050405020304" pitchFamily="18" charset="0"/>
              </a:rPr>
              <a:t>わずかに</a:t>
            </a:r>
            <a:r>
              <a:rPr lang="ja-JP" altLang="ja-JP" sz="2400" kern="100" dirty="0">
                <a:effectLst/>
                <a:latin typeface="+mn-ea"/>
                <a:cs typeface="Times New Roman" panose="02020603050405020304" pitchFamily="18" charset="0"/>
              </a:rPr>
              <a:t>回転する錯視効果が</a:t>
            </a:r>
            <a:r>
              <a:rPr lang="ja-JP" altLang="en-US" sz="2400" kern="100" dirty="0">
                <a:effectLst/>
                <a:latin typeface="+mn-ea"/>
                <a:cs typeface="Times New Roman" panose="02020603050405020304" pitchFamily="18" charset="0"/>
              </a:rPr>
              <a:t>得られた</a:t>
            </a:r>
            <a:r>
              <a:rPr lang="ja-JP" altLang="en-US" sz="2400" kern="100" dirty="0">
                <a:latin typeface="+mn-ea"/>
                <a:cs typeface="Times New Roman" panose="02020603050405020304" pitchFamily="18" charset="0"/>
              </a:rPr>
              <a:t>．しかし</a:t>
            </a:r>
            <a:r>
              <a:rPr lang="ja-JP" altLang="ja-JP" sz="2400" kern="100" dirty="0">
                <a:effectLst/>
                <a:latin typeface="+mn-ea"/>
                <a:cs typeface="Times New Roman" panose="02020603050405020304" pitchFamily="18" charset="0"/>
              </a:rPr>
              <a:t>動いて見えない場合もある．</a:t>
            </a:r>
          </a:p>
          <a:p>
            <a:endParaRPr kumimoji="1" lang="ja-JP" altLang="en-US" sz="2400" dirty="0"/>
          </a:p>
        </p:txBody>
      </p:sp>
      <p:sp>
        <p:nvSpPr>
          <p:cNvPr id="10" name="テキスト ボックス 9">
            <a:extLst>
              <a:ext uri="{FF2B5EF4-FFF2-40B4-BE49-F238E27FC236}">
                <a16:creationId xmlns:a16="http://schemas.microsoft.com/office/drawing/2014/main" id="{F6EC1D17-BCEC-2324-A971-6CBCB7566B6B}"/>
              </a:ext>
            </a:extLst>
          </p:cNvPr>
          <p:cNvSpPr txBox="1"/>
          <p:nvPr/>
        </p:nvSpPr>
        <p:spPr>
          <a:xfrm>
            <a:off x="169594" y="320206"/>
            <a:ext cx="12022406" cy="1200329"/>
          </a:xfrm>
          <a:prstGeom prst="rect">
            <a:avLst/>
          </a:prstGeom>
          <a:noFill/>
        </p:spPr>
        <p:txBody>
          <a:bodyPr wrap="square">
            <a:spAutoFit/>
          </a:bodyPr>
          <a:lstStyle/>
          <a:p>
            <a:r>
              <a:rPr kumimoji="1" lang="ja-JP" altLang="en-US" sz="3600" b="1" dirty="0">
                <a:latin typeface="+mn-ea"/>
                <a:ea typeface="+mn-ea"/>
              </a:rPr>
              <a:t>階調反転画像との交互表示</a:t>
            </a:r>
            <a:r>
              <a:rPr kumimoji="1" lang="en-US" altLang="ja-JP" sz="3600" b="1" dirty="0">
                <a:latin typeface="+mn-ea"/>
                <a:ea typeface="+mn-ea"/>
              </a:rPr>
              <a:t/>
            </a:r>
            <a:br>
              <a:rPr kumimoji="1" lang="en-US" altLang="ja-JP" sz="3600" b="1" dirty="0">
                <a:latin typeface="+mn-ea"/>
                <a:ea typeface="+mn-ea"/>
              </a:rPr>
            </a:br>
            <a:r>
              <a:rPr kumimoji="1" lang="ja-JP" altLang="en-US" sz="3600" b="1" dirty="0">
                <a:latin typeface="+mn-ea"/>
                <a:ea typeface="+mn-ea"/>
              </a:rPr>
              <a:t>（</a:t>
            </a:r>
            <a:r>
              <a:rPr lang="ja-JP" altLang="en-US" sz="3600" b="1" dirty="0">
                <a:latin typeface="+mn-ea"/>
                <a:ea typeface="+mn-ea"/>
              </a:rPr>
              <a:t>最適化型フレーザー・ウィルコックス錯視タイプ</a:t>
            </a:r>
            <a:r>
              <a:rPr lang="en-US" altLang="ja-JP" sz="3600" b="1" dirty="0">
                <a:latin typeface="+mn-ea"/>
              </a:rPr>
              <a:t>Ⅳ</a:t>
            </a:r>
            <a:r>
              <a:rPr kumimoji="1" lang="ja-JP" altLang="en-US" sz="3600" b="1" dirty="0">
                <a:latin typeface="+mn-ea"/>
                <a:ea typeface="+mn-ea"/>
              </a:rPr>
              <a:t>）</a:t>
            </a:r>
            <a:endParaRPr lang="ja-JP" altLang="en-US" sz="3600" b="1" dirty="0"/>
          </a:p>
        </p:txBody>
      </p:sp>
      <p:sp>
        <p:nvSpPr>
          <p:cNvPr id="11" name="テキスト ボックス 10">
            <a:extLst>
              <a:ext uri="{FF2B5EF4-FFF2-40B4-BE49-F238E27FC236}">
                <a16:creationId xmlns:a16="http://schemas.microsoft.com/office/drawing/2014/main" id="{49BAA3B6-91B3-14BE-EAC8-06A3DB78DAC6}"/>
              </a:ext>
            </a:extLst>
          </p:cNvPr>
          <p:cNvSpPr txBox="1"/>
          <p:nvPr/>
        </p:nvSpPr>
        <p:spPr>
          <a:xfrm>
            <a:off x="791780" y="6337739"/>
            <a:ext cx="5827236" cy="400110"/>
          </a:xfrm>
          <a:prstGeom prst="rect">
            <a:avLst/>
          </a:prstGeom>
          <a:noFill/>
        </p:spPr>
        <p:txBody>
          <a:bodyPr wrap="none" rtlCol="0">
            <a:spAutoFit/>
          </a:bodyPr>
          <a:lstStyle/>
          <a:p>
            <a:r>
              <a:rPr lang="ja-JP" altLang="en-US" sz="2000" kern="100" dirty="0">
                <a:latin typeface="ＭＳ ゴシック" panose="020B0609070205080204" pitchFamily="49" charset="-128"/>
                <a:ea typeface="ＭＳ ゴシック" panose="020B0609070205080204" pitchFamily="49" charset="-128"/>
                <a:cs typeface="Times New Roman" panose="02020603050405020304" pitchFamily="18" charset="0"/>
              </a:rPr>
              <a:t>北岡の</a:t>
            </a:r>
            <a:r>
              <a:rPr lang="ja-JP"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rPr>
              <a:t>フレーザー</a:t>
            </a:r>
            <a:r>
              <a:rPr lang="ja-JP" altLang="en-US" sz="20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rPr>
              <a:t>ウィルコックス錯視タイプ</a:t>
            </a:r>
            <a:r>
              <a:rPr lang="en-US"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rPr>
              <a:t>Ⅳ</a:t>
            </a:r>
            <a:endParaRPr lang="en-US" altLang="ja-JP" sz="2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7313764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45540AEE-592C-4019-A511-6607E4A0D5E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4741" y="2059812"/>
            <a:ext cx="6415396" cy="3207698"/>
          </a:xfrm>
        </p:spPr>
      </p:pic>
      <p:sp>
        <p:nvSpPr>
          <p:cNvPr id="4" name="コンテンツ プレースホルダー 3">
            <a:extLst>
              <a:ext uri="{FF2B5EF4-FFF2-40B4-BE49-F238E27FC236}">
                <a16:creationId xmlns:a16="http://schemas.microsoft.com/office/drawing/2014/main" id="{216765B1-098A-43B5-9244-876FBE3BE498}"/>
              </a:ext>
            </a:extLst>
          </p:cNvPr>
          <p:cNvSpPr>
            <a:spLocks noGrp="1"/>
          </p:cNvSpPr>
          <p:nvPr>
            <p:ph sz="half" idx="2"/>
          </p:nvPr>
        </p:nvSpPr>
        <p:spPr>
          <a:xfrm>
            <a:off x="7010400" y="1539696"/>
            <a:ext cx="5181600" cy="4953179"/>
          </a:xfrm>
        </p:spPr>
        <p:txBody>
          <a:bodyPr>
            <a:normAutofit/>
          </a:bodyPr>
          <a:lstStyle/>
          <a:p>
            <a:r>
              <a:rPr lang="ja-JP" altLang="ja-JP" sz="2400" kern="100" dirty="0">
                <a:effectLst/>
                <a:latin typeface="游ゴシック" panose="020B0400000000000000" pitchFamily="50" charset="-128"/>
                <a:ea typeface="游ゴシック" panose="020B0400000000000000" pitchFamily="50" charset="-128"/>
                <a:cs typeface="Times New Roman" panose="02020603050405020304" pitchFamily="18" charset="0"/>
              </a:rPr>
              <a:t>フレーザー</a:t>
            </a:r>
            <a:r>
              <a:rPr lang="ja-JP" altLang="en-US" sz="24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400" kern="100" dirty="0">
                <a:effectLst/>
                <a:latin typeface="游ゴシック" panose="020B0400000000000000" pitchFamily="50" charset="-128"/>
                <a:ea typeface="游ゴシック" panose="020B0400000000000000" pitchFamily="50" charset="-128"/>
                <a:cs typeface="Times New Roman" panose="02020603050405020304" pitchFamily="18" charset="0"/>
              </a:rPr>
              <a:t>ウィルコックス錯視タイプ</a:t>
            </a:r>
            <a:r>
              <a:rPr lang="en-US" altLang="ja-JP" sz="2400" kern="100" dirty="0">
                <a:effectLst/>
                <a:latin typeface="游ゴシック" panose="020B0400000000000000" pitchFamily="50" charset="-128"/>
                <a:ea typeface="游ゴシック" panose="020B0400000000000000" pitchFamily="50" charset="-128"/>
                <a:cs typeface="Times New Roman" panose="02020603050405020304" pitchFamily="18" charset="0"/>
              </a:rPr>
              <a:t>Ⅴ</a:t>
            </a:r>
            <a:r>
              <a:rPr lang="ja-JP" altLang="ja-JP" sz="2400" kern="100" dirty="0">
                <a:effectLst/>
                <a:latin typeface="游ゴシック" panose="020B0400000000000000" pitchFamily="50" charset="-128"/>
                <a:ea typeface="游ゴシック" panose="020B0400000000000000" pitchFamily="50" charset="-128"/>
                <a:cs typeface="Times New Roman" panose="02020603050405020304" pitchFamily="18" charset="0"/>
              </a:rPr>
              <a:t>に分類される錯視画像</a:t>
            </a:r>
            <a:r>
              <a:rPr lang="ja-JP" altLang="en-US" sz="2400" kern="100" dirty="0">
                <a:effectLst/>
                <a:latin typeface="游ゴシック" panose="020B0400000000000000" pitchFamily="50" charset="-128"/>
                <a:ea typeface="游ゴシック" panose="020B0400000000000000" pitchFamily="50" charset="-128"/>
                <a:cs typeface="Times New Roman" panose="02020603050405020304" pitchFamily="18" charset="0"/>
              </a:rPr>
              <a:t>サンプルを用意した</a:t>
            </a:r>
            <a:r>
              <a:rPr lang="ja-JP" altLang="ja-JP" sz="24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en-US" altLang="ja-JP" sz="24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r>
              <a:rPr lang="ja-JP" altLang="ja-JP" sz="2400" kern="100" dirty="0">
                <a:effectLst/>
                <a:latin typeface="游ゴシック" panose="020B0400000000000000" pitchFamily="50" charset="-128"/>
                <a:ea typeface="游ゴシック" panose="020B0400000000000000" pitchFamily="50" charset="-128"/>
                <a:cs typeface="Times New Roman" panose="02020603050405020304" pitchFamily="18" charset="0"/>
              </a:rPr>
              <a:t>実験を行った結果，ほとんど回っているように感じられない．</a:t>
            </a:r>
            <a:endParaRPr lang="en-US" altLang="ja-JP" sz="24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0" indent="0">
              <a:buNone/>
            </a:pPr>
            <a:r>
              <a:rPr lang="ja-JP" altLang="en-US" sz="24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40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このことから、タイプ</a:t>
            </a:r>
            <a:r>
              <a:rPr lang="en-US" altLang="ja-JP" sz="2400" kern="100" dirty="0">
                <a:effectLst/>
                <a:latin typeface="游ゴシック" panose="020B0400000000000000" pitchFamily="50" charset="-128"/>
                <a:ea typeface="游ゴシック" panose="020B0400000000000000" pitchFamily="50" charset="-128"/>
                <a:cs typeface="Times New Roman" panose="02020603050405020304" pitchFamily="18" charset="0"/>
              </a:rPr>
              <a:t>Ⅴ</a:t>
            </a:r>
            <a:r>
              <a:rPr lang="ja-JP" altLang="en-US" sz="2400" kern="100" dirty="0">
                <a:effectLst/>
                <a:latin typeface="游ゴシック" panose="020B0400000000000000" pitchFamily="50" charset="-128"/>
                <a:ea typeface="游ゴシック" panose="020B0400000000000000" pitchFamily="50" charset="-128"/>
                <a:cs typeface="Times New Roman" panose="02020603050405020304" pitchFamily="18" charset="0"/>
              </a:rPr>
              <a:t>は、それ以外のタイプとは</a:t>
            </a:r>
            <a:r>
              <a:rPr lang="ja-JP" altLang="en-US" sz="24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メカニズムが異なる</a:t>
            </a:r>
            <a:r>
              <a:rPr lang="ja-JP" altLang="en-US" sz="240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ことが強く示唆される。（谷中は、</a:t>
            </a:r>
            <a:r>
              <a:rPr lang="en-US" altLang="ja-JP" sz="2400" kern="100" dirty="0">
                <a:effectLst/>
                <a:latin typeface="游ゴシック" panose="020B0400000000000000" pitchFamily="50" charset="-128"/>
                <a:ea typeface="游ゴシック" panose="020B0400000000000000" pitchFamily="50" charset="-128"/>
                <a:cs typeface="Times New Roman" panose="02020603050405020304" pitchFamily="18" charset="0"/>
              </a:rPr>
              <a:t>3</a:t>
            </a:r>
            <a:r>
              <a:rPr lang="ja-JP" altLang="en-US" sz="2400" kern="100" dirty="0">
                <a:effectLst/>
                <a:latin typeface="游ゴシック" panose="020B0400000000000000" pitchFamily="50" charset="-128"/>
                <a:ea typeface="游ゴシック" panose="020B0400000000000000" pitchFamily="50" charset="-128"/>
                <a:cs typeface="Times New Roman" panose="02020603050405020304" pitchFamily="18" charset="0"/>
              </a:rPr>
              <a:t>種類の錐体細胞</a:t>
            </a:r>
            <a:r>
              <a:rPr lang="en-US" altLang="ja-JP" sz="2400" kern="100" dirty="0">
                <a:effectLst/>
                <a:latin typeface="游ゴシック" panose="020B0400000000000000" pitchFamily="50" charset="-128"/>
                <a:ea typeface="游ゴシック" panose="020B0400000000000000" pitchFamily="50" charset="-128"/>
                <a:cs typeface="Times New Roman" panose="02020603050405020304" pitchFamily="18" charset="0"/>
              </a:rPr>
              <a:t>SML</a:t>
            </a:r>
            <a:r>
              <a:rPr lang="ja-JP" altLang="en-US" sz="24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の応答時間の差であるとの説を提唱している</a:t>
            </a:r>
            <a:endParaRPr lang="en-US" altLang="ja-JP" sz="24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indent="0">
              <a:buNone/>
            </a:pPr>
            <a:r>
              <a:rPr lang="en-US" altLang="ja-JP" sz="2400" kern="100" dirty="0">
                <a:effectLst/>
                <a:latin typeface="游ゴシック" panose="020B0400000000000000" pitchFamily="50" charset="-128"/>
                <a:ea typeface="游ゴシック" panose="020B0400000000000000" pitchFamily="50" charset="-128"/>
                <a:cs typeface="Times New Roman" panose="02020603050405020304" pitchFamily="18" charset="0"/>
              </a:rPr>
              <a:t>https://f1000research.com/posters/4-676</a:t>
            </a:r>
            <a:r>
              <a:rPr lang="ja-JP" altLang="en-US" sz="24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3" name="テキスト ボックス 2">
            <a:extLst>
              <a:ext uri="{FF2B5EF4-FFF2-40B4-BE49-F238E27FC236}">
                <a16:creationId xmlns:a16="http://schemas.microsoft.com/office/drawing/2014/main" id="{E9977E99-D003-C2B7-4D2E-C61FFE91A9F9}"/>
              </a:ext>
            </a:extLst>
          </p:cNvPr>
          <p:cNvSpPr txBox="1"/>
          <p:nvPr/>
        </p:nvSpPr>
        <p:spPr>
          <a:xfrm>
            <a:off x="0" y="5414938"/>
            <a:ext cx="6853158" cy="400110"/>
          </a:xfrm>
          <a:prstGeom prst="rect">
            <a:avLst/>
          </a:prstGeom>
          <a:noFill/>
        </p:spPr>
        <p:txBody>
          <a:bodyPr wrap="none" rtlCol="0">
            <a:spAutoFit/>
          </a:bodyPr>
          <a:lstStyle/>
          <a:p>
            <a:r>
              <a:rPr lang="ja-JP" altLang="en-US" sz="2000" kern="100" dirty="0">
                <a:latin typeface="ＭＳ ゴシック" panose="020B0609070205080204" pitchFamily="49" charset="-128"/>
                <a:ea typeface="ＭＳ ゴシック" panose="020B0609070205080204" pitchFamily="49" charset="-128"/>
                <a:cs typeface="Times New Roman" panose="02020603050405020304" pitchFamily="18" charset="0"/>
              </a:rPr>
              <a:t>北岡の最適化型</a:t>
            </a:r>
            <a:r>
              <a:rPr lang="ja-JP"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rPr>
              <a:t>フレーザー</a:t>
            </a:r>
            <a:r>
              <a:rPr lang="ja-JP" altLang="en-US" sz="20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rPr>
              <a:t>ウィルコックス錯視タイプ</a:t>
            </a:r>
            <a:r>
              <a:rPr lang="en-US"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rPr>
              <a:t>Ⅴ</a:t>
            </a:r>
            <a:endParaRPr lang="en-US" altLang="ja-JP" sz="2000" dirty="0">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49BD75F8-87D4-5FFF-6783-46E433E54522}"/>
              </a:ext>
            </a:extLst>
          </p:cNvPr>
          <p:cNvSpPr txBox="1"/>
          <p:nvPr/>
        </p:nvSpPr>
        <p:spPr>
          <a:xfrm>
            <a:off x="317339" y="271171"/>
            <a:ext cx="12022406" cy="1200329"/>
          </a:xfrm>
          <a:prstGeom prst="rect">
            <a:avLst/>
          </a:prstGeom>
          <a:noFill/>
        </p:spPr>
        <p:txBody>
          <a:bodyPr wrap="square">
            <a:spAutoFit/>
          </a:bodyPr>
          <a:lstStyle/>
          <a:p>
            <a:r>
              <a:rPr kumimoji="1" lang="ja-JP" altLang="en-US" sz="3600" b="1" dirty="0">
                <a:latin typeface="+mn-ea"/>
                <a:ea typeface="+mn-ea"/>
              </a:rPr>
              <a:t>階調反転画像との交互表示</a:t>
            </a:r>
            <a:r>
              <a:rPr kumimoji="1" lang="en-US" altLang="ja-JP" sz="3600" b="1" dirty="0">
                <a:latin typeface="+mn-ea"/>
                <a:ea typeface="+mn-ea"/>
              </a:rPr>
              <a:t/>
            </a:r>
            <a:br>
              <a:rPr kumimoji="1" lang="en-US" altLang="ja-JP" sz="3600" b="1" dirty="0">
                <a:latin typeface="+mn-ea"/>
                <a:ea typeface="+mn-ea"/>
              </a:rPr>
            </a:br>
            <a:r>
              <a:rPr kumimoji="1" lang="ja-JP" altLang="en-US" sz="3600" b="1" dirty="0">
                <a:latin typeface="+mn-ea"/>
                <a:ea typeface="+mn-ea"/>
              </a:rPr>
              <a:t>（</a:t>
            </a:r>
            <a:r>
              <a:rPr lang="ja-JP" altLang="en-US" sz="3600" b="1" dirty="0">
                <a:latin typeface="+mn-ea"/>
                <a:ea typeface="+mn-ea"/>
              </a:rPr>
              <a:t>最適化型フレーザー・ウィルコックス錯視タイプ</a:t>
            </a:r>
            <a:r>
              <a:rPr lang="en-US" altLang="ja-JP" sz="3600" b="1" dirty="0">
                <a:latin typeface="+mn-ea"/>
                <a:ea typeface="+mn-ea"/>
              </a:rPr>
              <a:t>Ⅴ</a:t>
            </a:r>
            <a:r>
              <a:rPr kumimoji="1" lang="ja-JP" altLang="en-US" sz="3600" b="1" dirty="0">
                <a:latin typeface="+mn-ea"/>
                <a:ea typeface="+mn-ea"/>
              </a:rPr>
              <a:t>）</a:t>
            </a:r>
            <a:endParaRPr lang="ja-JP" altLang="en-US" sz="3600" b="1" dirty="0"/>
          </a:p>
        </p:txBody>
      </p:sp>
    </p:spTree>
    <p:extLst>
      <p:ext uri="{BB962C8B-B14F-4D97-AF65-F5344CB8AC3E}">
        <p14:creationId xmlns:p14="http://schemas.microsoft.com/office/powerpoint/2010/main" val="27005087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5DF1DCBC-D781-806A-0536-1A4405B2E63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3379" y="845876"/>
            <a:ext cx="6369269" cy="5550459"/>
          </a:xfrm>
        </p:spPr>
      </p:pic>
      <p:sp>
        <p:nvSpPr>
          <p:cNvPr id="7" name="テキスト ボックス 6">
            <a:extLst>
              <a:ext uri="{FF2B5EF4-FFF2-40B4-BE49-F238E27FC236}">
                <a16:creationId xmlns:a16="http://schemas.microsoft.com/office/drawing/2014/main" id="{0DD94A74-AA4F-B4CA-8A6E-835EEA088B3C}"/>
              </a:ext>
            </a:extLst>
          </p:cNvPr>
          <p:cNvSpPr txBox="1"/>
          <p:nvPr/>
        </p:nvSpPr>
        <p:spPr>
          <a:xfrm>
            <a:off x="2490953" y="6396335"/>
            <a:ext cx="7336219" cy="461665"/>
          </a:xfrm>
          <a:prstGeom prst="rect">
            <a:avLst/>
          </a:prstGeom>
          <a:noFill/>
        </p:spPr>
        <p:txBody>
          <a:bodyPr wrap="square">
            <a:spAutoFit/>
          </a:bodyPr>
          <a:lstStyle/>
          <a:p>
            <a:r>
              <a:rPr lang="en-US" altLang="ja-JP" sz="2400" dirty="0"/>
              <a:t>https://www.kodomonokagaku.com/read/14294/</a:t>
            </a:r>
            <a:endParaRPr lang="ja-JP" altLang="en-US" sz="2400" dirty="0"/>
          </a:p>
        </p:txBody>
      </p:sp>
      <p:sp>
        <p:nvSpPr>
          <p:cNvPr id="9" name="テキスト ボックス 8">
            <a:extLst>
              <a:ext uri="{FF2B5EF4-FFF2-40B4-BE49-F238E27FC236}">
                <a16:creationId xmlns:a16="http://schemas.microsoft.com/office/drawing/2014/main" id="{7A0095A9-4CF9-AABD-922C-B79E96325ABC}"/>
              </a:ext>
            </a:extLst>
          </p:cNvPr>
          <p:cNvSpPr txBox="1"/>
          <p:nvPr/>
        </p:nvSpPr>
        <p:spPr>
          <a:xfrm>
            <a:off x="7546427" y="846753"/>
            <a:ext cx="4561490" cy="5693866"/>
          </a:xfrm>
          <a:prstGeom prst="rect">
            <a:avLst/>
          </a:prstGeom>
          <a:noFill/>
        </p:spPr>
        <p:txBody>
          <a:bodyPr wrap="square">
            <a:spAutoFit/>
          </a:bodyPr>
          <a:lstStyle/>
          <a:p>
            <a:r>
              <a:rPr lang="ja-JP" altLang="en-US" sz="2400" dirty="0"/>
              <a:t> </a:t>
            </a:r>
            <a:r>
              <a:rPr lang="ja-JP" altLang="en-US" sz="2800" dirty="0"/>
              <a:t>偶数行と奇数行で</a:t>
            </a:r>
            <a:r>
              <a:rPr lang="en-US" altLang="ja-JP" sz="2800" dirty="0"/>
              <a:t>UFO</a:t>
            </a:r>
            <a:r>
              <a:rPr lang="ja-JP" altLang="en-US" sz="2800" dirty="0"/>
              <a:t>の傾きが９０度異なるので、眼球がランダムに動くと、偶数行の</a:t>
            </a:r>
            <a:r>
              <a:rPr lang="en-US" altLang="ja-JP" sz="2800" dirty="0"/>
              <a:t>UFO</a:t>
            </a:r>
            <a:r>
              <a:rPr lang="ja-JP" altLang="en-US" sz="2800" dirty="0"/>
              <a:t>、奇数行の</a:t>
            </a:r>
            <a:r>
              <a:rPr lang="en-US" altLang="ja-JP" sz="2800" dirty="0"/>
              <a:t>UFO</a:t>
            </a:r>
            <a:r>
              <a:rPr lang="ja-JP" altLang="en-US" sz="2800" dirty="0"/>
              <a:t>はそれぞれまとまって動いて見える．</a:t>
            </a:r>
            <a:endParaRPr lang="en-US" altLang="ja-JP" sz="2800" dirty="0"/>
          </a:p>
          <a:p>
            <a:r>
              <a:rPr lang="ja-JP" altLang="en-US" sz="2800" dirty="0"/>
              <a:t>　これはオオウチ錯視と同じメカニズムである．（</a:t>
            </a:r>
            <a:r>
              <a:rPr lang="en-US" altLang="ja-JP" sz="2800" dirty="0"/>
              <a:t>UFO</a:t>
            </a:r>
            <a:r>
              <a:rPr lang="ja-JP" altLang="en-US" sz="2800" dirty="0"/>
              <a:t>の並べ方を変えればオオウチ錯視のようになる）</a:t>
            </a:r>
            <a:r>
              <a:rPr lang="ja-JP" altLang="en-US" sz="2800" dirty="0" smtClean="0"/>
              <a:t>この図形には複数の錯視が同居</a:t>
            </a:r>
            <a:r>
              <a:rPr lang="ja-JP" altLang="en-US" sz="2800" dirty="0"/>
              <a:t>している．（</a:t>
            </a:r>
            <a:r>
              <a:rPr lang="ja-JP" altLang="en-US" sz="2800" dirty="0" smtClean="0"/>
              <a:t>たとえばツェルナー錯視）</a:t>
            </a:r>
            <a:endParaRPr lang="ja-JP" altLang="en-US" sz="2800" dirty="0"/>
          </a:p>
        </p:txBody>
      </p:sp>
      <p:sp>
        <p:nvSpPr>
          <p:cNvPr id="3" name="タイトル 1">
            <a:extLst>
              <a:ext uri="{FF2B5EF4-FFF2-40B4-BE49-F238E27FC236}">
                <a16:creationId xmlns:a16="http://schemas.microsoft.com/office/drawing/2014/main" id="{9C9B6C7B-C303-CDB0-40A5-0BA0C18A989F}"/>
              </a:ext>
            </a:extLst>
          </p:cNvPr>
          <p:cNvSpPr txBox="1">
            <a:spLocks/>
          </p:cNvSpPr>
          <p:nvPr/>
        </p:nvSpPr>
        <p:spPr>
          <a:xfrm>
            <a:off x="156726" y="-201702"/>
            <a:ext cx="12477509" cy="110237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b="1" dirty="0"/>
              <a:t> </a:t>
            </a:r>
            <a:r>
              <a:rPr lang="ja-JP" altLang="en-US" sz="3600" b="1" dirty="0">
                <a:latin typeface="+mn-ea"/>
                <a:ea typeface="+mn-ea"/>
              </a:rPr>
              <a:t>階調反転画像との交互表示　杉原の「</a:t>
            </a:r>
            <a:r>
              <a:rPr lang="en-US" altLang="ja-JP" sz="3600" b="1" dirty="0">
                <a:latin typeface="+mn-ea"/>
                <a:ea typeface="+mn-ea"/>
              </a:rPr>
              <a:t>UFO</a:t>
            </a:r>
            <a:r>
              <a:rPr lang="ja-JP" altLang="en-US" sz="3600" b="1" dirty="0">
                <a:latin typeface="+mn-ea"/>
                <a:ea typeface="+mn-ea"/>
              </a:rPr>
              <a:t>のラインダンス」</a:t>
            </a:r>
          </a:p>
        </p:txBody>
      </p:sp>
    </p:spTree>
    <p:extLst>
      <p:ext uri="{BB962C8B-B14F-4D97-AF65-F5344CB8AC3E}">
        <p14:creationId xmlns:p14="http://schemas.microsoft.com/office/powerpoint/2010/main" val="16151959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79644AF-3F15-4E04-A773-0DDE0AB540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532" y="1342396"/>
            <a:ext cx="4788847" cy="4173208"/>
          </a:xfrm>
          <a:prstGeom prst="rect">
            <a:avLst/>
          </a:prstGeom>
        </p:spPr>
      </p:pic>
      <p:pic>
        <p:nvPicPr>
          <p:cNvPr id="6" name="図 5">
            <a:extLst>
              <a:ext uri="{FF2B5EF4-FFF2-40B4-BE49-F238E27FC236}">
                <a16:creationId xmlns:a16="http://schemas.microsoft.com/office/drawing/2014/main" id="{C11C99C0-18AB-43C9-B49A-CE4DE4264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2211" y="1342395"/>
            <a:ext cx="4788847" cy="4163775"/>
          </a:xfrm>
          <a:prstGeom prst="rect">
            <a:avLst/>
          </a:prstGeom>
        </p:spPr>
      </p:pic>
      <p:sp>
        <p:nvSpPr>
          <p:cNvPr id="8" name="テキスト ボックス 7">
            <a:extLst>
              <a:ext uri="{FF2B5EF4-FFF2-40B4-BE49-F238E27FC236}">
                <a16:creationId xmlns:a16="http://schemas.microsoft.com/office/drawing/2014/main" id="{4A47C5EC-6F58-4431-8F0F-B8E3BC7AAA7A}"/>
              </a:ext>
            </a:extLst>
          </p:cNvPr>
          <p:cNvSpPr txBox="1"/>
          <p:nvPr/>
        </p:nvSpPr>
        <p:spPr>
          <a:xfrm>
            <a:off x="1365723" y="5708128"/>
            <a:ext cx="3622965" cy="584775"/>
          </a:xfrm>
          <a:prstGeom prst="rect">
            <a:avLst/>
          </a:prstGeom>
          <a:noFill/>
        </p:spPr>
        <p:txBody>
          <a:bodyPr wrap="square" rtlCol="0">
            <a:spAutoFit/>
          </a:bodyPr>
          <a:lstStyle/>
          <a:p>
            <a:r>
              <a:rPr kumimoji="1" lang="ja-JP" altLang="en-US" sz="3200" dirty="0">
                <a:latin typeface="BIZ UDPゴシック" panose="020B0400000000000000" pitchFamily="50" charset="-128"/>
                <a:ea typeface="BIZ UDPゴシック" panose="020B0400000000000000" pitchFamily="50" charset="-128"/>
              </a:rPr>
              <a:t>元となった画像</a:t>
            </a:r>
          </a:p>
        </p:txBody>
      </p:sp>
      <p:sp>
        <p:nvSpPr>
          <p:cNvPr id="9" name="テキスト ボックス 8">
            <a:extLst>
              <a:ext uri="{FF2B5EF4-FFF2-40B4-BE49-F238E27FC236}">
                <a16:creationId xmlns:a16="http://schemas.microsoft.com/office/drawing/2014/main" id="{E4CD603D-FB3D-47BE-8EA6-E6C0342191F8}"/>
              </a:ext>
            </a:extLst>
          </p:cNvPr>
          <p:cNvSpPr txBox="1"/>
          <p:nvPr/>
        </p:nvSpPr>
        <p:spPr>
          <a:xfrm>
            <a:off x="8029595" y="5708128"/>
            <a:ext cx="2646878" cy="584775"/>
          </a:xfrm>
          <a:prstGeom prst="rect">
            <a:avLst/>
          </a:prstGeom>
          <a:noFill/>
        </p:spPr>
        <p:txBody>
          <a:bodyPr wrap="none" rtlCol="0">
            <a:spAutoFit/>
          </a:bodyPr>
          <a:lstStyle/>
          <a:p>
            <a:r>
              <a:rPr lang="ja-JP" altLang="en-US" sz="3200" dirty="0">
                <a:latin typeface="BIZ UDPゴシック" panose="020B0400000000000000" pitchFamily="50" charset="-128"/>
                <a:ea typeface="BIZ UDPゴシック" panose="020B0400000000000000" pitchFamily="50" charset="-128"/>
              </a:rPr>
              <a:t>階調反転</a:t>
            </a:r>
            <a:r>
              <a:rPr kumimoji="1" lang="ja-JP" altLang="en-US" sz="3200" dirty="0">
                <a:latin typeface="BIZ UDPゴシック" panose="020B0400000000000000" pitchFamily="50" charset="-128"/>
                <a:ea typeface="BIZ UDPゴシック" panose="020B0400000000000000" pitchFamily="50" charset="-128"/>
              </a:rPr>
              <a:t>画像</a:t>
            </a:r>
          </a:p>
        </p:txBody>
      </p:sp>
      <p:sp>
        <p:nvSpPr>
          <p:cNvPr id="4" name="タイトル 1">
            <a:extLst>
              <a:ext uri="{FF2B5EF4-FFF2-40B4-BE49-F238E27FC236}">
                <a16:creationId xmlns:a16="http://schemas.microsoft.com/office/drawing/2014/main" id="{0DDD0934-1BDB-5B8B-D69E-41118897E4DE}"/>
              </a:ext>
            </a:extLst>
          </p:cNvPr>
          <p:cNvSpPr txBox="1">
            <a:spLocks/>
          </p:cNvSpPr>
          <p:nvPr/>
        </p:nvSpPr>
        <p:spPr>
          <a:xfrm>
            <a:off x="0" y="139041"/>
            <a:ext cx="12477509" cy="110237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b="1" dirty="0"/>
              <a:t> </a:t>
            </a:r>
            <a:r>
              <a:rPr lang="ja-JP" altLang="en-US" sz="3600" b="1" dirty="0">
                <a:latin typeface="+mn-ea"/>
                <a:ea typeface="+mn-ea"/>
              </a:rPr>
              <a:t>階調反転画像との交互表示　杉原の「</a:t>
            </a:r>
            <a:r>
              <a:rPr lang="en-US" altLang="ja-JP" sz="3600" b="1" dirty="0">
                <a:latin typeface="+mn-ea"/>
                <a:ea typeface="+mn-ea"/>
              </a:rPr>
              <a:t>UFO</a:t>
            </a:r>
            <a:r>
              <a:rPr lang="ja-JP" altLang="en-US" sz="3600" b="1" dirty="0">
                <a:latin typeface="+mn-ea"/>
                <a:ea typeface="+mn-ea"/>
              </a:rPr>
              <a:t>のラインダンス」</a:t>
            </a:r>
          </a:p>
        </p:txBody>
      </p:sp>
      <p:sp>
        <p:nvSpPr>
          <p:cNvPr id="14" name="矢印: 左右 13">
            <a:extLst>
              <a:ext uri="{FF2B5EF4-FFF2-40B4-BE49-F238E27FC236}">
                <a16:creationId xmlns:a16="http://schemas.microsoft.com/office/drawing/2014/main" id="{516CDB40-3E5C-53D1-96BB-5A5289AEFA44}"/>
              </a:ext>
            </a:extLst>
          </p:cNvPr>
          <p:cNvSpPr/>
          <p:nvPr/>
        </p:nvSpPr>
        <p:spPr>
          <a:xfrm>
            <a:off x="5567423" y="3158138"/>
            <a:ext cx="1122744" cy="54172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362921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コンテンツ プレースホルダー 4">
            <a:extLst>
              <a:ext uri="{FF2B5EF4-FFF2-40B4-BE49-F238E27FC236}">
                <a16:creationId xmlns:a16="http://schemas.microsoft.com/office/drawing/2014/main" id="{A8CF8277-5D57-CD08-7692-DF90C86E07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965" y="956737"/>
            <a:ext cx="6584265" cy="5737817"/>
          </a:xfrm>
          <a:prstGeom prst="rect">
            <a:avLst/>
          </a:prstGeom>
        </p:spPr>
      </p:pic>
      <p:sp>
        <p:nvSpPr>
          <p:cNvPr id="4" name="テキスト ボックス 3">
            <a:extLst>
              <a:ext uri="{FF2B5EF4-FFF2-40B4-BE49-F238E27FC236}">
                <a16:creationId xmlns:a16="http://schemas.microsoft.com/office/drawing/2014/main" id="{AD6D1629-E3E5-F725-1F06-14D21D40E459}"/>
              </a:ext>
            </a:extLst>
          </p:cNvPr>
          <p:cNvSpPr txBox="1"/>
          <p:nvPr/>
        </p:nvSpPr>
        <p:spPr>
          <a:xfrm>
            <a:off x="8271641" y="1750762"/>
            <a:ext cx="3340082" cy="4401205"/>
          </a:xfrm>
          <a:prstGeom prst="rect">
            <a:avLst/>
          </a:prstGeom>
          <a:noFill/>
        </p:spPr>
        <p:txBody>
          <a:bodyPr wrap="square">
            <a:spAutoFit/>
          </a:bodyPr>
          <a:lstStyle/>
          <a:p>
            <a:r>
              <a:rPr lang="ja-JP" altLang="en-US" sz="2800" dirty="0">
                <a:latin typeface="游ゴシック" panose="020B0400000000000000" pitchFamily="50" charset="-128"/>
                <a:ea typeface="游ゴシック" panose="020B0400000000000000" pitchFamily="50" charset="-128"/>
              </a:rPr>
              <a:t>奇数行の</a:t>
            </a:r>
            <a:r>
              <a:rPr lang="en-US" altLang="ja-JP" sz="2800" dirty="0">
                <a:latin typeface="游ゴシック" panose="020B0400000000000000" pitchFamily="50" charset="-128"/>
                <a:ea typeface="游ゴシック" panose="020B0400000000000000" pitchFamily="50" charset="-128"/>
              </a:rPr>
              <a:t>UFO</a:t>
            </a:r>
            <a:r>
              <a:rPr lang="ja-JP" altLang="en-US" sz="2800" dirty="0">
                <a:latin typeface="游ゴシック" panose="020B0400000000000000" pitchFamily="50" charset="-128"/>
                <a:ea typeface="游ゴシック" panose="020B0400000000000000" pitchFamily="50" charset="-128"/>
              </a:rPr>
              <a:t>は右方向に，偶数行の</a:t>
            </a:r>
            <a:r>
              <a:rPr lang="en-US" altLang="ja-JP" sz="2800" dirty="0">
                <a:latin typeface="游ゴシック" panose="020B0400000000000000" pitchFamily="50" charset="-128"/>
                <a:ea typeface="游ゴシック" panose="020B0400000000000000" pitchFamily="50" charset="-128"/>
              </a:rPr>
              <a:t>UFO</a:t>
            </a:r>
            <a:r>
              <a:rPr lang="ja-JP" altLang="en-US" sz="2800" dirty="0">
                <a:latin typeface="游ゴシック" panose="020B0400000000000000" pitchFamily="50" charset="-128"/>
                <a:ea typeface="游ゴシック" panose="020B0400000000000000" pitchFamily="50" charset="-128"/>
              </a:rPr>
              <a:t>は左方向に移動するような錯視効果を得た，</a:t>
            </a:r>
            <a:endParaRPr lang="en-US" altLang="ja-JP" sz="2800" dirty="0">
              <a:latin typeface="游ゴシック" panose="020B0400000000000000" pitchFamily="50" charset="-128"/>
              <a:ea typeface="游ゴシック" panose="020B0400000000000000" pitchFamily="50" charset="-128"/>
            </a:endParaRPr>
          </a:p>
          <a:p>
            <a:endParaRPr lang="en-US" altLang="ja-JP" sz="2800" dirty="0">
              <a:latin typeface="游ゴシック" panose="020B0400000000000000" pitchFamily="50" charset="-128"/>
              <a:ea typeface="游ゴシック" panose="020B0400000000000000" pitchFamily="50" charset="-128"/>
            </a:endParaRPr>
          </a:p>
          <a:p>
            <a:r>
              <a:rPr lang="ja-JP" altLang="en-US" sz="2800" dirty="0">
                <a:latin typeface="游ゴシック" panose="020B0400000000000000" pitchFamily="50" charset="-128"/>
                <a:ea typeface="游ゴシック" panose="020B0400000000000000" pitchFamily="50" charset="-128"/>
              </a:rPr>
              <a:t>これは元の画像にあった錯視効果とは違う種類の錯視効果である．</a:t>
            </a:r>
          </a:p>
        </p:txBody>
      </p:sp>
      <p:sp>
        <p:nvSpPr>
          <p:cNvPr id="3" name="矢印: 右 2">
            <a:extLst>
              <a:ext uri="{FF2B5EF4-FFF2-40B4-BE49-F238E27FC236}">
                <a16:creationId xmlns:a16="http://schemas.microsoft.com/office/drawing/2014/main" id="{9C5458FB-901E-DC6F-9F8D-582FCECA231D}"/>
              </a:ext>
            </a:extLst>
          </p:cNvPr>
          <p:cNvSpPr/>
          <p:nvPr/>
        </p:nvSpPr>
        <p:spPr>
          <a:xfrm>
            <a:off x="7183619" y="1293381"/>
            <a:ext cx="407244" cy="387934"/>
          </a:xfrm>
          <a:prstGeom prst="rightArrow">
            <a:avLst>
              <a:gd name="adj1" fmla="val 50000"/>
              <a:gd name="adj2" fmla="val 5298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矢印: 右 4">
            <a:extLst>
              <a:ext uri="{FF2B5EF4-FFF2-40B4-BE49-F238E27FC236}">
                <a16:creationId xmlns:a16="http://schemas.microsoft.com/office/drawing/2014/main" id="{280A12BB-995E-EEE5-5131-336F47AEBB70}"/>
              </a:ext>
            </a:extLst>
          </p:cNvPr>
          <p:cNvSpPr/>
          <p:nvPr/>
        </p:nvSpPr>
        <p:spPr>
          <a:xfrm rot="10800000">
            <a:off x="7183619" y="1897192"/>
            <a:ext cx="407244" cy="387934"/>
          </a:xfrm>
          <a:prstGeom prst="rightArrow">
            <a:avLst>
              <a:gd name="adj1" fmla="val 50000"/>
              <a:gd name="adj2" fmla="val 5298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矢印: 右 5">
            <a:extLst>
              <a:ext uri="{FF2B5EF4-FFF2-40B4-BE49-F238E27FC236}">
                <a16:creationId xmlns:a16="http://schemas.microsoft.com/office/drawing/2014/main" id="{8CB79277-3C1B-9E13-45A6-63EE2FB6AE12}"/>
              </a:ext>
            </a:extLst>
          </p:cNvPr>
          <p:cNvSpPr/>
          <p:nvPr/>
        </p:nvSpPr>
        <p:spPr>
          <a:xfrm>
            <a:off x="7227786" y="2453742"/>
            <a:ext cx="407244" cy="387934"/>
          </a:xfrm>
          <a:prstGeom prst="rightArrow">
            <a:avLst>
              <a:gd name="adj1" fmla="val 50000"/>
              <a:gd name="adj2" fmla="val 5298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右 6">
            <a:extLst>
              <a:ext uri="{FF2B5EF4-FFF2-40B4-BE49-F238E27FC236}">
                <a16:creationId xmlns:a16="http://schemas.microsoft.com/office/drawing/2014/main" id="{C28FE374-A45F-7A86-9ED9-08A8A276693B}"/>
              </a:ext>
            </a:extLst>
          </p:cNvPr>
          <p:cNvSpPr/>
          <p:nvPr/>
        </p:nvSpPr>
        <p:spPr>
          <a:xfrm rot="10800000">
            <a:off x="7227786" y="3045978"/>
            <a:ext cx="407244" cy="387934"/>
          </a:xfrm>
          <a:prstGeom prst="rightArrow">
            <a:avLst>
              <a:gd name="adj1" fmla="val 50000"/>
              <a:gd name="adj2" fmla="val 5298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a:extLst>
              <a:ext uri="{FF2B5EF4-FFF2-40B4-BE49-F238E27FC236}">
                <a16:creationId xmlns:a16="http://schemas.microsoft.com/office/drawing/2014/main" id="{D71BB391-93AA-09A4-AAF1-F4CB05EC9B05}"/>
              </a:ext>
            </a:extLst>
          </p:cNvPr>
          <p:cNvSpPr txBox="1">
            <a:spLocks/>
          </p:cNvSpPr>
          <p:nvPr/>
        </p:nvSpPr>
        <p:spPr>
          <a:xfrm>
            <a:off x="-142755" y="-24871"/>
            <a:ext cx="12477509" cy="110237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b="1" dirty="0"/>
              <a:t> </a:t>
            </a:r>
            <a:r>
              <a:rPr lang="ja-JP" altLang="en-US" sz="3600" b="1" dirty="0">
                <a:latin typeface="+mn-ea"/>
                <a:ea typeface="+mn-ea"/>
              </a:rPr>
              <a:t>階調反転画像との交互表示　杉原の「</a:t>
            </a:r>
            <a:r>
              <a:rPr lang="en-US" altLang="ja-JP" sz="3600" b="1" dirty="0">
                <a:latin typeface="+mn-ea"/>
                <a:ea typeface="+mn-ea"/>
              </a:rPr>
              <a:t>UFO</a:t>
            </a:r>
            <a:r>
              <a:rPr lang="ja-JP" altLang="en-US" sz="3600" b="1" dirty="0">
                <a:latin typeface="+mn-ea"/>
                <a:ea typeface="+mn-ea"/>
              </a:rPr>
              <a:t>のラインダンス」</a:t>
            </a:r>
          </a:p>
        </p:txBody>
      </p:sp>
    </p:spTree>
    <p:extLst>
      <p:ext uri="{BB962C8B-B14F-4D97-AF65-F5344CB8AC3E}">
        <p14:creationId xmlns:p14="http://schemas.microsoft.com/office/powerpoint/2010/main" val="9344800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9F1160-E7A3-436A-BDF0-17B0B0A79A76}"/>
              </a:ext>
            </a:extLst>
          </p:cNvPr>
          <p:cNvSpPr>
            <a:spLocks noGrp="1"/>
          </p:cNvSpPr>
          <p:nvPr>
            <p:ph type="title"/>
          </p:nvPr>
        </p:nvSpPr>
        <p:spPr>
          <a:xfrm>
            <a:off x="838200" y="365125"/>
            <a:ext cx="10944828" cy="1325563"/>
          </a:xfrm>
        </p:spPr>
        <p:txBody>
          <a:bodyPr>
            <a:normAutofit/>
          </a:bodyPr>
          <a:lstStyle/>
          <a:p>
            <a:r>
              <a:rPr lang="ja-JP" altLang="en-US" sz="4000" b="1" spc="-50" dirty="0">
                <a:latin typeface="游ゴシック" panose="020B0400000000000000" pitchFamily="50" charset="-128"/>
                <a:ea typeface="游ゴシック" panose="020B0400000000000000" pitchFamily="50" charset="-128"/>
                <a:cs typeface="ＭＳ 明朝" panose="02020609040205080304" pitchFamily="17" charset="-128"/>
              </a:rPr>
              <a:t>階調反転画像との交互表示　</a:t>
            </a:r>
            <a:r>
              <a:rPr lang="ja-JP" altLang="ja-JP" sz="4000" b="1" spc="-50" dirty="0">
                <a:latin typeface="游ゴシック" panose="020B0400000000000000" pitchFamily="50" charset="-128"/>
                <a:ea typeface="游ゴシック" panose="020B0400000000000000" pitchFamily="50" charset="-128"/>
                <a:cs typeface="ＭＳ 明朝" panose="02020609040205080304" pitchFamily="17" charset="-128"/>
              </a:rPr>
              <a:t>オオウチ錯視</a:t>
            </a:r>
            <a:endParaRPr kumimoji="1" lang="ja-JP" altLang="en-US" sz="4000" b="1" dirty="0">
              <a:latin typeface="游ゴシック" panose="020B0400000000000000" pitchFamily="50" charset="-128"/>
              <a:ea typeface="游ゴシック" panose="020B0400000000000000" pitchFamily="50" charset="-128"/>
            </a:endParaRPr>
          </a:p>
        </p:txBody>
      </p:sp>
      <p:pic>
        <p:nvPicPr>
          <p:cNvPr id="5" name="コンテンツ プレースホルダー 4">
            <a:extLst>
              <a:ext uri="{FF2B5EF4-FFF2-40B4-BE49-F238E27FC236}">
                <a16:creationId xmlns:a16="http://schemas.microsoft.com/office/drawing/2014/main" id="{20A9D740-5209-45E4-A490-A5FA92B510B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62532" y="1509713"/>
            <a:ext cx="4667250" cy="4667250"/>
          </a:xfrm>
        </p:spPr>
      </p:pic>
      <p:sp>
        <p:nvSpPr>
          <p:cNvPr id="4" name="コンテンツ プレースホルダー 3">
            <a:extLst>
              <a:ext uri="{FF2B5EF4-FFF2-40B4-BE49-F238E27FC236}">
                <a16:creationId xmlns:a16="http://schemas.microsoft.com/office/drawing/2014/main" id="{EC2D4E4C-D1A5-48BF-AC9C-C170C1F96678}"/>
              </a:ext>
            </a:extLst>
          </p:cNvPr>
          <p:cNvSpPr>
            <a:spLocks noGrp="1"/>
          </p:cNvSpPr>
          <p:nvPr>
            <p:ph sz="half" idx="2"/>
          </p:nvPr>
        </p:nvSpPr>
        <p:spPr/>
        <p:txBody>
          <a:bodyPr>
            <a:normAutofit fontScale="92500" lnSpcReduction="10000"/>
          </a:bodyPr>
          <a:lstStyle/>
          <a:p>
            <a:pPr indent="0" algn="just">
              <a:buNone/>
            </a:pPr>
            <a:r>
              <a:rPr lang="ja-JP" altLang="ja-JP" b="0" spc="-50" dirty="0">
                <a:effectLst/>
                <a:latin typeface="+mn-ea"/>
                <a:cs typeface="ＭＳ 明朝" panose="02020609040205080304" pitchFamily="17" charset="-128"/>
              </a:rPr>
              <a:t>オオウチ錯視</a:t>
            </a:r>
            <a:r>
              <a:rPr lang="ja-JP" altLang="en-US" b="0" spc="-50" dirty="0">
                <a:effectLst/>
                <a:latin typeface="+mn-ea"/>
                <a:cs typeface="ＭＳ 明朝" panose="02020609040205080304" pitchFamily="17" charset="-128"/>
              </a:rPr>
              <a:t>特有の</a:t>
            </a:r>
            <a:r>
              <a:rPr lang="ja-JP" altLang="ja-JP" b="0" spc="-50" dirty="0">
                <a:effectLst/>
                <a:latin typeface="+mn-ea"/>
                <a:cs typeface="ＭＳ 明朝" panose="02020609040205080304" pitchFamily="17" charset="-128"/>
              </a:rPr>
              <a:t>錯視効果は</a:t>
            </a:r>
            <a:r>
              <a:rPr lang="ja-JP" altLang="en-US" b="0" spc="-50" dirty="0">
                <a:effectLst/>
                <a:latin typeface="+mn-ea"/>
                <a:cs typeface="ＭＳ 明朝" panose="02020609040205080304" pitchFamily="17" charset="-128"/>
              </a:rPr>
              <a:t>残ってはいるが新たに</a:t>
            </a:r>
            <a:r>
              <a:rPr lang="ja-JP" altLang="ja-JP" b="0" spc="-50" dirty="0">
                <a:effectLst/>
                <a:latin typeface="+mn-ea"/>
                <a:cs typeface="ＭＳ 明朝" panose="02020609040205080304" pitchFamily="17" charset="-128"/>
              </a:rPr>
              <a:t>図と地それぞれの白黒の模様が移動しているような錯視効果が得られた</a:t>
            </a:r>
            <a:r>
              <a:rPr lang="ja-JP" altLang="en-US" b="0" spc="-50" dirty="0">
                <a:effectLst/>
                <a:latin typeface="+mn-ea"/>
                <a:cs typeface="ＭＳ 明朝" panose="02020609040205080304" pitchFamily="17" charset="-128"/>
              </a:rPr>
              <a:t>．</a:t>
            </a:r>
            <a:endParaRPr lang="en-US" altLang="ja-JP" b="0" spc="-50" dirty="0">
              <a:effectLst/>
              <a:latin typeface="+mn-ea"/>
              <a:cs typeface="ＭＳ 明朝" panose="02020609040205080304" pitchFamily="17" charset="-128"/>
            </a:endParaRPr>
          </a:p>
          <a:p>
            <a:pPr indent="120650" algn="just"/>
            <a:r>
              <a:rPr lang="ja-JP" altLang="ja-JP" b="0" spc="-50" dirty="0">
                <a:effectLst/>
                <a:latin typeface="+mn-ea"/>
                <a:cs typeface="ＭＳ 明朝" panose="02020609040205080304" pitchFamily="17" charset="-128"/>
              </a:rPr>
              <a:t>移動</a:t>
            </a:r>
            <a:r>
              <a:rPr lang="ja-JP" altLang="en-US" b="0" spc="-50" dirty="0">
                <a:effectLst/>
                <a:latin typeface="+mn-ea"/>
                <a:cs typeface="ＭＳ 明朝" panose="02020609040205080304" pitchFamily="17" charset="-128"/>
              </a:rPr>
              <a:t>錯視の</a:t>
            </a:r>
            <a:r>
              <a:rPr lang="ja-JP" altLang="ja-JP" b="0" spc="-50" dirty="0">
                <a:effectLst/>
                <a:latin typeface="+mn-ea"/>
                <a:cs typeface="ＭＳ 明朝" panose="02020609040205080304" pitchFamily="17" charset="-128"/>
              </a:rPr>
              <a:t>方向は安定せず見る時々によって移動方向が変化しているようにも感じられ，場合によっては移動せず揺れているようにも感じられた．</a:t>
            </a:r>
            <a:endParaRPr lang="en-US" altLang="ja-JP" b="0" spc="-50" dirty="0">
              <a:effectLst/>
              <a:latin typeface="+mn-ea"/>
              <a:cs typeface="ＭＳ 明朝" panose="02020609040205080304" pitchFamily="17" charset="-128"/>
            </a:endParaRPr>
          </a:p>
          <a:p>
            <a:pPr indent="120650" algn="just"/>
            <a:r>
              <a:rPr lang="ja-JP" altLang="en-US" spc="-50" dirty="0">
                <a:latin typeface="+mn-ea"/>
                <a:cs typeface="ＭＳ 明朝" panose="02020609040205080304" pitchFamily="17" charset="-128"/>
              </a:rPr>
              <a:t>あまり動いて見えない理由は、</a:t>
            </a:r>
            <a:r>
              <a:rPr lang="ja-JP" altLang="en-US" b="1" spc="-50" dirty="0">
                <a:latin typeface="+mn-ea"/>
                <a:cs typeface="ＭＳ 明朝" panose="02020609040205080304" pitchFamily="17" charset="-128"/>
              </a:rPr>
              <a:t>図も地も、左右対称かつ上下対称</a:t>
            </a:r>
            <a:r>
              <a:rPr lang="ja-JP" altLang="en-US" spc="-50" dirty="0">
                <a:latin typeface="+mn-ea"/>
                <a:cs typeface="ＭＳ 明朝" panose="02020609040205080304" pitchFamily="17" charset="-128"/>
              </a:rPr>
              <a:t>であるからだと思われる。</a:t>
            </a:r>
            <a:endParaRPr lang="en-US" altLang="ja-JP" spc="-50" dirty="0">
              <a:latin typeface="+mn-ea"/>
              <a:cs typeface="ＭＳ 明朝" panose="02020609040205080304" pitchFamily="17" charset="-128"/>
            </a:endParaRPr>
          </a:p>
          <a:p>
            <a:pPr indent="120650" algn="just"/>
            <a:endParaRPr lang="ja-JP" altLang="ja-JP" sz="2400" b="1" spc="-50" dirty="0">
              <a:effectLst/>
              <a:latin typeface="Times New Roman" panose="02020603050405020304" pitchFamily="18" charset="0"/>
              <a:ea typeface="ＭＳ 明朝" panose="02020609040205080304" pitchFamily="17" charset="-128"/>
              <a:cs typeface="ＭＳ 明朝" panose="02020609040205080304" pitchFamily="17" charset="-128"/>
            </a:endParaRPr>
          </a:p>
          <a:p>
            <a:endParaRPr kumimoji="1" lang="ja-JP" altLang="en-US" dirty="0"/>
          </a:p>
        </p:txBody>
      </p:sp>
    </p:spTree>
    <p:extLst>
      <p:ext uri="{BB962C8B-B14F-4D97-AF65-F5344CB8AC3E}">
        <p14:creationId xmlns:p14="http://schemas.microsoft.com/office/powerpoint/2010/main" val="634810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D87C603-1111-5678-0C45-06B7302C729B}"/>
              </a:ext>
            </a:extLst>
          </p:cNvPr>
          <p:cNvPicPr>
            <a:picLocks noChangeAspect="1"/>
          </p:cNvPicPr>
          <p:nvPr/>
        </p:nvPicPr>
        <p:blipFill>
          <a:blip r:embed="rId2"/>
          <a:stretch>
            <a:fillRect/>
          </a:stretch>
        </p:blipFill>
        <p:spPr>
          <a:xfrm>
            <a:off x="1162132" y="2629721"/>
            <a:ext cx="7055894" cy="3942791"/>
          </a:xfrm>
          <a:prstGeom prst="rect">
            <a:avLst/>
          </a:prstGeom>
        </p:spPr>
      </p:pic>
      <p:sp>
        <p:nvSpPr>
          <p:cNvPr id="5" name="テキスト ボックス 4">
            <a:extLst>
              <a:ext uri="{FF2B5EF4-FFF2-40B4-BE49-F238E27FC236}">
                <a16:creationId xmlns:a16="http://schemas.microsoft.com/office/drawing/2014/main" id="{86F9D2A1-3608-D28D-ACE6-228F08905CDD}"/>
              </a:ext>
            </a:extLst>
          </p:cNvPr>
          <p:cNvSpPr txBox="1"/>
          <p:nvPr/>
        </p:nvSpPr>
        <p:spPr>
          <a:xfrm>
            <a:off x="1947873" y="360640"/>
            <a:ext cx="10510345" cy="646331"/>
          </a:xfrm>
          <a:prstGeom prst="rect">
            <a:avLst/>
          </a:prstGeom>
          <a:noFill/>
        </p:spPr>
        <p:txBody>
          <a:bodyPr wrap="square" rtlCol="0">
            <a:spAutoFit/>
          </a:bodyPr>
          <a:lstStyle/>
          <a:p>
            <a:r>
              <a:rPr lang="ja-JP" altLang="en-US" sz="3600" b="1" dirty="0"/>
              <a:t>フレーザー・ウィルコックス錯視（</a:t>
            </a:r>
            <a:r>
              <a:rPr lang="en-US" altLang="ja-JP" sz="3600" b="1" dirty="0"/>
              <a:t>1979</a:t>
            </a:r>
            <a:r>
              <a:rPr lang="ja-JP" altLang="en-US" sz="3600" b="1" dirty="0"/>
              <a:t>）</a:t>
            </a:r>
            <a:endParaRPr kumimoji="1" lang="ja-JP" altLang="en-US" sz="3600" b="1" dirty="0"/>
          </a:p>
        </p:txBody>
      </p:sp>
      <p:sp>
        <p:nvSpPr>
          <p:cNvPr id="7" name="矢印: 下カーブ 6">
            <a:extLst>
              <a:ext uri="{FF2B5EF4-FFF2-40B4-BE49-F238E27FC236}">
                <a16:creationId xmlns:a16="http://schemas.microsoft.com/office/drawing/2014/main" id="{85D73B74-8A59-AD07-AFF4-993E9FB9BF2A}"/>
              </a:ext>
            </a:extLst>
          </p:cNvPr>
          <p:cNvSpPr/>
          <p:nvPr/>
        </p:nvSpPr>
        <p:spPr>
          <a:xfrm>
            <a:off x="1832660" y="1908259"/>
            <a:ext cx="2120163" cy="652915"/>
          </a:xfrm>
          <a:prstGeom prst="curved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矢印: 下カーブ 7">
            <a:extLst>
              <a:ext uri="{FF2B5EF4-FFF2-40B4-BE49-F238E27FC236}">
                <a16:creationId xmlns:a16="http://schemas.microsoft.com/office/drawing/2014/main" id="{9D2DD4F6-B01E-2F9C-52A7-02949D7F2C76}"/>
              </a:ext>
            </a:extLst>
          </p:cNvPr>
          <p:cNvSpPr/>
          <p:nvPr/>
        </p:nvSpPr>
        <p:spPr>
          <a:xfrm flipH="1">
            <a:off x="5222640" y="2029626"/>
            <a:ext cx="2264716" cy="599650"/>
          </a:xfrm>
          <a:prstGeom prst="curved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テキスト ボックス 9">
            <a:extLst>
              <a:ext uri="{FF2B5EF4-FFF2-40B4-BE49-F238E27FC236}">
                <a16:creationId xmlns:a16="http://schemas.microsoft.com/office/drawing/2014/main" id="{DD168AB6-3202-BCC1-2842-D835281AD13E}"/>
              </a:ext>
            </a:extLst>
          </p:cNvPr>
          <p:cNvSpPr txBox="1"/>
          <p:nvPr/>
        </p:nvSpPr>
        <p:spPr>
          <a:xfrm>
            <a:off x="2344773" y="6393089"/>
            <a:ext cx="8428330" cy="369332"/>
          </a:xfrm>
          <a:prstGeom prst="rect">
            <a:avLst/>
          </a:prstGeom>
          <a:noFill/>
        </p:spPr>
        <p:txBody>
          <a:bodyPr wrap="square">
            <a:spAutoFit/>
          </a:bodyPr>
          <a:lstStyle/>
          <a:p>
            <a:r>
              <a:rPr lang="en-US" altLang="ja-JP" dirty="0"/>
              <a:t>https://www.psy.ritsumei.ac.jp/akitaoka/Fraser-Wilcox-illusione.html</a:t>
            </a:r>
            <a:endParaRPr lang="ja-JP" altLang="en-US" dirty="0"/>
          </a:p>
        </p:txBody>
      </p:sp>
      <p:sp>
        <p:nvSpPr>
          <p:cNvPr id="11" name="正方形/長方形 10">
            <a:extLst>
              <a:ext uri="{FF2B5EF4-FFF2-40B4-BE49-F238E27FC236}">
                <a16:creationId xmlns:a16="http://schemas.microsoft.com/office/drawing/2014/main" id="{25DB7068-3E22-3DED-D5A4-A2AEFA6E026A}"/>
              </a:ext>
            </a:extLst>
          </p:cNvPr>
          <p:cNvSpPr/>
          <p:nvPr/>
        </p:nvSpPr>
        <p:spPr>
          <a:xfrm>
            <a:off x="0" y="17037"/>
            <a:ext cx="12192000" cy="23760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9C48AF77-9120-AE3A-3933-BBE92BF361B0}"/>
              </a:ext>
            </a:extLst>
          </p:cNvPr>
          <p:cNvSpPr txBox="1"/>
          <p:nvPr/>
        </p:nvSpPr>
        <p:spPr>
          <a:xfrm>
            <a:off x="635478" y="954152"/>
            <a:ext cx="11286446" cy="954107"/>
          </a:xfrm>
          <a:prstGeom prst="rect">
            <a:avLst/>
          </a:prstGeom>
          <a:noFill/>
        </p:spPr>
        <p:txBody>
          <a:bodyPr wrap="square" rtlCol="0">
            <a:spAutoFit/>
          </a:bodyPr>
          <a:lstStyle/>
          <a:p>
            <a:r>
              <a:rPr lang="en-US" altLang="ja-JP" sz="2800" b="1" dirty="0"/>
              <a:t>1979</a:t>
            </a:r>
            <a:r>
              <a:rPr lang="ja-JP" altLang="en-US" sz="2800" b="1" dirty="0"/>
              <a:t>年に発表されたフレーザー・ウィルコックス錯視は，静止画像にもかかわらず，ただ見ているだけで回転して見える錯視である</a:t>
            </a:r>
            <a:r>
              <a:rPr lang="en-US" altLang="ja-JP" sz="2800" b="1" dirty="0"/>
              <a:t>.</a:t>
            </a:r>
            <a:endParaRPr kumimoji="1" lang="ja-JP" altLang="en-US" sz="2800" b="1" dirty="0"/>
          </a:p>
        </p:txBody>
      </p:sp>
      <p:sp>
        <p:nvSpPr>
          <p:cNvPr id="13" name="テキスト ボックス 12">
            <a:extLst>
              <a:ext uri="{FF2B5EF4-FFF2-40B4-BE49-F238E27FC236}">
                <a16:creationId xmlns:a16="http://schemas.microsoft.com/office/drawing/2014/main" id="{BFE39288-BA39-F726-C582-FB1B4CA1AD55}"/>
              </a:ext>
            </a:extLst>
          </p:cNvPr>
          <p:cNvSpPr txBox="1"/>
          <p:nvPr/>
        </p:nvSpPr>
        <p:spPr>
          <a:xfrm>
            <a:off x="9021401" y="1991884"/>
            <a:ext cx="3021520" cy="4401205"/>
          </a:xfrm>
          <a:prstGeom prst="rect">
            <a:avLst/>
          </a:prstGeom>
          <a:noFill/>
        </p:spPr>
        <p:txBody>
          <a:bodyPr wrap="square" rtlCol="0">
            <a:spAutoFit/>
          </a:bodyPr>
          <a:lstStyle/>
          <a:p>
            <a:r>
              <a:rPr kumimoji="1" lang="ja-JP" altLang="en-US" sz="2800" b="1" dirty="0" smtClean="0"/>
              <a:t>巻貝にも似た美しいデザイン</a:t>
            </a:r>
            <a:endParaRPr kumimoji="1" lang="en-US" altLang="ja-JP" sz="2800" b="1" dirty="0" smtClean="0"/>
          </a:p>
          <a:p>
            <a:endParaRPr kumimoji="1" lang="en-US" altLang="ja-JP" sz="2800" b="1" dirty="0" smtClean="0"/>
          </a:p>
          <a:p>
            <a:r>
              <a:rPr lang="ja-JP" altLang="en-US" sz="2800" b="1" dirty="0"/>
              <a:t>繰り返し瞬きすると見えやすい．</a:t>
            </a:r>
            <a:endParaRPr kumimoji="1" lang="en-US" altLang="ja-JP" sz="2800" b="1" dirty="0" smtClean="0"/>
          </a:p>
          <a:p>
            <a:endParaRPr lang="en-US" altLang="ja-JP" sz="2800" b="1" dirty="0" smtClean="0"/>
          </a:p>
          <a:p>
            <a:r>
              <a:rPr lang="ja-JP" altLang="en-US" sz="2800" b="1" dirty="0" smtClean="0"/>
              <a:t>回転方向は見る人に</a:t>
            </a:r>
            <a:r>
              <a:rPr lang="ja-JP" altLang="en-US" sz="2800" b="1" dirty="0"/>
              <a:t>よって違う．</a:t>
            </a:r>
            <a:endParaRPr lang="en-US" altLang="ja-JP" sz="2800" b="1" dirty="0" smtClean="0"/>
          </a:p>
          <a:p>
            <a:endParaRPr lang="ja-JP" altLang="en-US" sz="2800" b="1" dirty="0" smtClean="0"/>
          </a:p>
          <a:p>
            <a:r>
              <a:rPr kumimoji="1" lang="ja-JP" altLang="en-US" sz="2800" b="1" dirty="0" smtClean="0"/>
              <a:t>錯視量</a:t>
            </a:r>
            <a:r>
              <a:rPr lang="ja-JP" altLang="en-US" sz="2800" b="1" dirty="0"/>
              <a:t>は小さい．</a:t>
            </a:r>
            <a:endParaRPr lang="en-US" altLang="ja-JP" sz="2800" b="1" dirty="0"/>
          </a:p>
        </p:txBody>
      </p:sp>
    </p:spTree>
    <p:extLst>
      <p:ext uri="{BB962C8B-B14F-4D97-AF65-F5344CB8AC3E}">
        <p14:creationId xmlns:p14="http://schemas.microsoft.com/office/powerpoint/2010/main" val="3075933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CB46632-8494-FEB0-52EB-F04AA4F51D3E}"/>
              </a:ext>
            </a:extLst>
          </p:cNvPr>
          <p:cNvSpPr txBox="1"/>
          <p:nvPr/>
        </p:nvSpPr>
        <p:spPr>
          <a:xfrm>
            <a:off x="712848" y="648511"/>
            <a:ext cx="9888344" cy="954107"/>
          </a:xfrm>
          <a:prstGeom prst="rect">
            <a:avLst/>
          </a:prstGeom>
          <a:noFill/>
        </p:spPr>
        <p:txBody>
          <a:bodyPr wrap="square">
            <a:spAutoFit/>
          </a:bodyPr>
          <a:lstStyle/>
          <a:p>
            <a:r>
              <a:rPr lang="ja-JP" altLang="en-US" sz="2800" b="1" dirty="0">
                <a:latin typeface="+mn-ea"/>
              </a:rPr>
              <a:t>三原らの「</a:t>
            </a:r>
            <a:r>
              <a:rPr lang="en-US" altLang="ja-JP" sz="2800" b="1" dirty="0">
                <a:latin typeface="+mn-ea"/>
              </a:rPr>
              <a:t>2 </a:t>
            </a:r>
            <a:r>
              <a:rPr lang="ja-JP" altLang="en-US" sz="2800" b="1" dirty="0">
                <a:latin typeface="+mn-ea"/>
              </a:rPr>
              <a:t>枚の画像の交互表示による線分の伸長錯視」</a:t>
            </a:r>
            <a:r>
              <a:rPr lang="en-US" altLang="ja-JP" sz="2800" b="1" dirty="0">
                <a:latin typeface="+mn-ea"/>
              </a:rPr>
              <a:t>[5][6]</a:t>
            </a:r>
            <a:r>
              <a:rPr lang="ja-JP" altLang="en-US" sz="2800" b="1" dirty="0">
                <a:latin typeface="+mn-ea"/>
              </a:rPr>
              <a:t>にも，階調反転画像との交互表示が使われている</a:t>
            </a:r>
            <a:r>
              <a:rPr lang="ja-JP" altLang="en-US" sz="2800" dirty="0"/>
              <a:t>．</a:t>
            </a:r>
          </a:p>
        </p:txBody>
      </p:sp>
      <p:pic>
        <p:nvPicPr>
          <p:cNvPr id="2" name="コンテンツ プレースホルダー 4">
            <a:extLst>
              <a:ext uri="{FF2B5EF4-FFF2-40B4-BE49-F238E27FC236}">
                <a16:creationId xmlns:a16="http://schemas.microsoft.com/office/drawing/2014/main" id="{605EFAB7-9FBD-FF02-9EF3-9973C3733711}"/>
              </a:ext>
            </a:extLst>
          </p:cNvPr>
          <p:cNvPicPr>
            <a:picLocks noChangeAspect="1"/>
          </p:cNvPicPr>
          <p:nvPr/>
        </p:nvPicPr>
        <p:blipFill>
          <a:blip r:embed="rId2"/>
          <a:stretch>
            <a:fillRect/>
          </a:stretch>
        </p:blipFill>
        <p:spPr>
          <a:xfrm>
            <a:off x="2041526" y="3293088"/>
            <a:ext cx="6012662" cy="3564912"/>
          </a:xfrm>
          <a:prstGeom prst="rect">
            <a:avLst/>
          </a:prstGeom>
        </p:spPr>
      </p:pic>
      <p:sp>
        <p:nvSpPr>
          <p:cNvPr id="5" name="テキスト ボックス 4">
            <a:extLst>
              <a:ext uri="{FF2B5EF4-FFF2-40B4-BE49-F238E27FC236}">
                <a16:creationId xmlns:a16="http://schemas.microsoft.com/office/drawing/2014/main" id="{49918869-0306-2E5C-4128-71A2821831C8}"/>
              </a:ext>
            </a:extLst>
          </p:cNvPr>
          <p:cNvSpPr txBox="1"/>
          <p:nvPr/>
        </p:nvSpPr>
        <p:spPr>
          <a:xfrm>
            <a:off x="2294158" y="106725"/>
            <a:ext cx="8667067" cy="584775"/>
          </a:xfrm>
          <a:prstGeom prst="rect">
            <a:avLst/>
          </a:prstGeom>
          <a:noFill/>
        </p:spPr>
        <p:txBody>
          <a:bodyPr wrap="square">
            <a:spAutoFit/>
          </a:bodyPr>
          <a:lstStyle/>
          <a:p>
            <a:r>
              <a:rPr lang="ja-JP" altLang="en-US" sz="3200" b="1" dirty="0"/>
              <a:t>階調反転画像との交互表示　線分の伸長錯視</a:t>
            </a:r>
          </a:p>
        </p:txBody>
      </p:sp>
      <p:pic>
        <p:nvPicPr>
          <p:cNvPr id="4" name="コンテンツ プレースホルダー 3">
            <a:extLst>
              <a:ext uri="{FF2B5EF4-FFF2-40B4-BE49-F238E27FC236}">
                <a16:creationId xmlns:a16="http://schemas.microsoft.com/office/drawing/2014/main" id="{D1BA49F6-D7A4-C1C9-E33F-0EDF967745D1}"/>
              </a:ext>
            </a:extLst>
          </p:cNvPr>
          <p:cNvPicPr>
            <a:picLocks/>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517095" y="1612541"/>
            <a:ext cx="2537093" cy="1446286"/>
          </a:xfrm>
          <a:prstGeom prst="rect">
            <a:avLst/>
          </a:prstGeom>
          <a:noFill/>
          <a:ln w="15875">
            <a:solidFill>
              <a:schemeClr val="accent1">
                <a:shade val="15000"/>
              </a:schemeClr>
            </a:solidFill>
          </a:ln>
        </p:spPr>
      </p:pic>
      <p:pic>
        <p:nvPicPr>
          <p:cNvPr id="6" name="図 5">
            <a:extLst>
              <a:ext uri="{FF2B5EF4-FFF2-40B4-BE49-F238E27FC236}">
                <a16:creationId xmlns:a16="http://schemas.microsoft.com/office/drawing/2014/main" id="{9FB31E52-0C9A-CD60-B2D1-9F597718D003}"/>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041526" y="1602618"/>
            <a:ext cx="2432441" cy="1446285"/>
          </a:xfrm>
          <a:prstGeom prst="rect">
            <a:avLst/>
          </a:prstGeom>
          <a:noFill/>
          <a:ln>
            <a:solidFill>
              <a:schemeClr val="tx1"/>
            </a:solidFill>
          </a:ln>
        </p:spPr>
      </p:pic>
      <p:sp>
        <p:nvSpPr>
          <p:cNvPr id="7" name="矢印: 上下 6">
            <a:extLst>
              <a:ext uri="{FF2B5EF4-FFF2-40B4-BE49-F238E27FC236}">
                <a16:creationId xmlns:a16="http://schemas.microsoft.com/office/drawing/2014/main" id="{DB703C84-A963-D8F5-8A17-14972DF43FA1}"/>
              </a:ext>
            </a:extLst>
          </p:cNvPr>
          <p:cNvSpPr/>
          <p:nvPr/>
        </p:nvSpPr>
        <p:spPr>
          <a:xfrm rot="5400000">
            <a:off x="4845300" y="1944607"/>
            <a:ext cx="405113" cy="671332"/>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8955557" y="1602618"/>
            <a:ext cx="2974313" cy="2862322"/>
          </a:xfrm>
          <a:prstGeom prst="rect">
            <a:avLst/>
          </a:prstGeom>
          <a:noFill/>
        </p:spPr>
        <p:txBody>
          <a:bodyPr wrap="square" rtlCol="0">
            <a:spAutoFit/>
          </a:bodyPr>
          <a:lstStyle/>
          <a:p>
            <a:r>
              <a:rPr kumimoji="1" lang="ja-JP" altLang="en-US" sz="2000" b="1" dirty="0" smtClean="0">
                <a:latin typeface="+mn-ea"/>
              </a:rPr>
              <a:t>実際の線分の長さは変わっていないのに、線分が限りなく伸びてゆくように見える錯視である</a:t>
            </a:r>
            <a:r>
              <a:rPr kumimoji="1" lang="en-US" altLang="ja-JP" sz="2000" b="1" dirty="0" smtClean="0">
                <a:latin typeface="+mn-ea"/>
              </a:rPr>
              <a:t>.</a:t>
            </a:r>
          </a:p>
          <a:p>
            <a:endParaRPr lang="en-US" altLang="ja-JP" sz="2000" b="1" dirty="0">
              <a:latin typeface="+mn-ea"/>
            </a:endParaRPr>
          </a:p>
          <a:p>
            <a:r>
              <a:rPr kumimoji="1" lang="ja-JP" altLang="en-US" sz="2000" b="1" dirty="0" smtClean="0">
                <a:latin typeface="+mn-ea"/>
              </a:rPr>
              <a:t>メカニズムはバスタブと同じと、我々は考えている</a:t>
            </a:r>
            <a:r>
              <a:rPr kumimoji="1" lang="en-US" altLang="ja-JP" sz="2000" b="1" dirty="0" smtClean="0">
                <a:latin typeface="+mn-ea"/>
              </a:rPr>
              <a:t>.</a:t>
            </a:r>
            <a:endParaRPr kumimoji="1" lang="ja-JP" altLang="en-US" sz="2000" b="1" dirty="0">
              <a:latin typeface="+mn-ea"/>
            </a:endParaRPr>
          </a:p>
        </p:txBody>
      </p:sp>
      <p:sp>
        <p:nvSpPr>
          <p:cNvPr id="11" name="正方形/長方形 10"/>
          <p:cNvSpPr/>
          <p:nvPr/>
        </p:nvSpPr>
        <p:spPr>
          <a:xfrm>
            <a:off x="8801328" y="6240799"/>
            <a:ext cx="3390672" cy="276999"/>
          </a:xfrm>
          <a:prstGeom prst="rect">
            <a:avLst/>
          </a:prstGeom>
        </p:spPr>
        <p:txBody>
          <a:bodyPr wrap="none">
            <a:spAutoFit/>
          </a:bodyPr>
          <a:lstStyle/>
          <a:p>
            <a:r>
              <a:rPr lang="en-US" altLang="ja-JP" sz="1200" b="1" dirty="0"/>
              <a:t>https://www.artis.jp/projects/000213.html</a:t>
            </a:r>
            <a:endParaRPr lang="ja-JP" altLang="en-US" sz="1200" b="1" dirty="0"/>
          </a:p>
        </p:txBody>
      </p:sp>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36790" y="4464940"/>
            <a:ext cx="2470324" cy="1390440"/>
          </a:xfrm>
          <a:prstGeom prst="rect">
            <a:avLst/>
          </a:prstGeom>
        </p:spPr>
      </p:pic>
    </p:spTree>
    <p:extLst>
      <p:ext uri="{BB962C8B-B14F-4D97-AF65-F5344CB8AC3E}">
        <p14:creationId xmlns:p14="http://schemas.microsoft.com/office/powerpoint/2010/main" val="30641019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3E4A393-5483-577A-ED36-17CCC65246AE}"/>
              </a:ext>
            </a:extLst>
          </p:cNvPr>
          <p:cNvSpPr txBox="1"/>
          <p:nvPr/>
        </p:nvSpPr>
        <p:spPr>
          <a:xfrm>
            <a:off x="476539" y="962861"/>
            <a:ext cx="11456960" cy="2246769"/>
          </a:xfrm>
          <a:prstGeom prst="rect">
            <a:avLst/>
          </a:prstGeom>
          <a:noFill/>
        </p:spPr>
        <p:txBody>
          <a:bodyPr wrap="square">
            <a:spAutoFit/>
          </a:bodyPr>
          <a:lstStyle/>
          <a:p>
            <a:r>
              <a:rPr lang="ja-JP" altLang="en-US" sz="2800" dirty="0"/>
              <a:t>われわれは，階調反転画像との交互表示を，北岡の</a:t>
            </a:r>
            <a:r>
              <a:rPr lang="en-US" altLang="ja-JP" sz="2800" dirty="0"/>
              <a:t>A fall</a:t>
            </a:r>
            <a:r>
              <a:rPr lang="ja-JP" altLang="en-US" sz="2800" dirty="0"/>
              <a:t> に適用すると，</a:t>
            </a:r>
            <a:r>
              <a:rPr lang="ja-JP" altLang="en-US" sz="2800" b="1" dirty="0"/>
              <a:t>落下する筈の水滴が上昇する</a:t>
            </a:r>
            <a:r>
              <a:rPr lang="ja-JP" altLang="en-US" sz="2800" dirty="0"/>
              <a:t>という驚くべき現象が現れることを発見した．この現象が周辺ドリフト錯視のみに生ずるのなら、この現象が生ずるか否かで、周辺ドリフト錯視と中心ドリフト錯視が区別できると考えられる．</a:t>
            </a:r>
          </a:p>
        </p:txBody>
      </p:sp>
      <p:pic>
        <p:nvPicPr>
          <p:cNvPr id="1026" name="Picture 2">
            <a:extLst>
              <a:ext uri="{FF2B5EF4-FFF2-40B4-BE49-F238E27FC236}">
                <a16:creationId xmlns:a16="http://schemas.microsoft.com/office/drawing/2014/main" id="{78543802-3D4D-37E1-55F7-02588492FB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0367" y="2886550"/>
            <a:ext cx="3911517" cy="3857935"/>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F89C4337-DF6F-E1BB-59B7-016537D47C31}"/>
              </a:ext>
            </a:extLst>
          </p:cNvPr>
          <p:cNvSpPr txBox="1"/>
          <p:nvPr/>
        </p:nvSpPr>
        <p:spPr>
          <a:xfrm>
            <a:off x="2771996" y="6375153"/>
            <a:ext cx="6198242" cy="369332"/>
          </a:xfrm>
          <a:prstGeom prst="rect">
            <a:avLst/>
          </a:prstGeom>
          <a:noFill/>
        </p:spPr>
        <p:txBody>
          <a:bodyPr wrap="square">
            <a:spAutoFit/>
          </a:bodyPr>
          <a:lstStyle/>
          <a:p>
            <a:r>
              <a:rPr lang="en-US" altLang="ja-JP" dirty="0"/>
              <a:t>(https://www.ritsumei.ac.jp/~akitaoka/iroiro-e.html) </a:t>
            </a:r>
            <a:endParaRPr lang="ja-JP" altLang="en-US" dirty="0"/>
          </a:p>
        </p:txBody>
      </p:sp>
      <p:sp>
        <p:nvSpPr>
          <p:cNvPr id="5" name="タイトル 1">
            <a:extLst>
              <a:ext uri="{FF2B5EF4-FFF2-40B4-BE49-F238E27FC236}">
                <a16:creationId xmlns:a16="http://schemas.microsoft.com/office/drawing/2014/main" id="{013E28A8-6AFB-99BA-C37D-6C9ED0AC1797}"/>
              </a:ext>
            </a:extLst>
          </p:cNvPr>
          <p:cNvSpPr txBox="1">
            <a:spLocks/>
          </p:cNvSpPr>
          <p:nvPr/>
        </p:nvSpPr>
        <p:spPr>
          <a:xfrm>
            <a:off x="988671" y="113515"/>
            <a:ext cx="10944828" cy="132556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b="1" spc="-50" dirty="0">
                <a:latin typeface="+mn-ea"/>
                <a:ea typeface="+mn-ea"/>
                <a:cs typeface="ＭＳ 明朝" panose="02020609040205080304" pitchFamily="17" charset="-128"/>
              </a:rPr>
              <a:t>階調反転画像との交互表示　</a:t>
            </a:r>
            <a:r>
              <a:rPr lang="en-US" altLang="ja-JP" b="1" spc="-50" dirty="0">
                <a:latin typeface="+mn-ea"/>
                <a:ea typeface="+mn-ea"/>
                <a:cs typeface="ＭＳ 明朝" panose="02020609040205080304" pitchFamily="17" charset="-128"/>
              </a:rPr>
              <a:t>A fall</a:t>
            </a:r>
            <a:endParaRPr lang="ja-JP" altLang="en-US" b="1" dirty="0">
              <a:latin typeface="+mn-ea"/>
              <a:ea typeface="+mn-ea"/>
            </a:endParaRPr>
          </a:p>
        </p:txBody>
      </p:sp>
    </p:spTree>
    <p:extLst>
      <p:ext uri="{BB962C8B-B14F-4D97-AF65-F5344CB8AC3E}">
        <p14:creationId xmlns:p14="http://schemas.microsoft.com/office/powerpoint/2010/main" val="26870952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187280-2208-30E2-0940-5B20416BF010}"/>
              </a:ext>
            </a:extLst>
          </p:cNvPr>
          <p:cNvSpPr>
            <a:spLocks noGrp="1"/>
          </p:cNvSpPr>
          <p:nvPr>
            <p:ph type="title"/>
          </p:nvPr>
        </p:nvSpPr>
        <p:spPr>
          <a:xfrm>
            <a:off x="881950" y="163300"/>
            <a:ext cx="10909640" cy="1065836"/>
          </a:xfrm>
        </p:spPr>
        <p:txBody>
          <a:bodyPr vert="horz" lIns="91440" tIns="45720" rIns="91440" bIns="45720" rtlCol="0" anchor="ctr">
            <a:normAutofit fontScale="90000"/>
          </a:bodyPr>
          <a:lstStyle/>
          <a:p>
            <a:pPr algn="ctr"/>
            <a:r>
              <a:rPr kumimoji="1" lang="ja-JP" altLang="en-US" sz="3600" b="1" dirty="0">
                <a:latin typeface="+mn-ea"/>
                <a:ea typeface="+mn-ea"/>
              </a:rPr>
              <a:t>中心ドリフト錯視と思われる北岡の</a:t>
            </a:r>
            <a:r>
              <a:rPr kumimoji="1" lang="en-US" altLang="ja-JP" sz="3600" b="1" dirty="0">
                <a:latin typeface="+mn-ea"/>
                <a:ea typeface="+mn-ea"/>
              </a:rPr>
              <a:t>A fall </a:t>
            </a:r>
            <a:r>
              <a:rPr kumimoji="1" lang="ja-JP" altLang="en-US" sz="3600" b="1" dirty="0" smtClean="0">
                <a:latin typeface="+mn-ea"/>
                <a:ea typeface="+mn-ea"/>
              </a:rPr>
              <a:t>の</a:t>
            </a:r>
            <a:r>
              <a:rPr kumimoji="1" lang="en-US" altLang="ja-JP" sz="3600" b="1" dirty="0">
                <a:latin typeface="+mn-ea"/>
                <a:ea typeface="+mn-ea"/>
              </a:rPr>
              <a:t/>
            </a:r>
            <a:br>
              <a:rPr kumimoji="1" lang="en-US" altLang="ja-JP" sz="3600" b="1" dirty="0">
                <a:latin typeface="+mn-ea"/>
                <a:ea typeface="+mn-ea"/>
              </a:rPr>
            </a:br>
            <a:r>
              <a:rPr kumimoji="1" lang="ja-JP" altLang="en-US" sz="3600" b="1" dirty="0">
                <a:latin typeface="+mn-ea"/>
                <a:ea typeface="+mn-ea"/>
              </a:rPr>
              <a:t>階調反転画像との交互表示</a:t>
            </a:r>
          </a:p>
        </p:txBody>
      </p:sp>
      <p:pic>
        <p:nvPicPr>
          <p:cNvPr id="8" name="コンテンツ プレースホルダー 7">
            <a:extLst>
              <a:ext uri="{FF2B5EF4-FFF2-40B4-BE49-F238E27FC236}">
                <a16:creationId xmlns:a16="http://schemas.microsoft.com/office/drawing/2014/main" id="{1921BCD7-AF6C-2A69-927F-518C84BF6C4A}"/>
              </a:ext>
            </a:extLst>
          </p:cNvPr>
          <p:cNvPicPr>
            <a:picLocks noGrp="1" noChangeAspect="1"/>
          </p:cNvPicPr>
          <p:nvPr>
            <p:ph idx="1"/>
          </p:nvPr>
        </p:nvPicPr>
        <p:blipFill>
          <a:blip r:embed="rId2"/>
          <a:stretch>
            <a:fillRect/>
          </a:stretch>
        </p:blipFill>
        <p:spPr>
          <a:xfrm>
            <a:off x="3217762" y="1229136"/>
            <a:ext cx="5101580" cy="5379143"/>
          </a:xfrm>
          <a:prstGeom prst="rect">
            <a:avLst/>
          </a:prstGeom>
        </p:spPr>
      </p:pic>
      <p:sp>
        <p:nvSpPr>
          <p:cNvPr id="3" name="テキスト ボックス 2">
            <a:extLst>
              <a:ext uri="{FF2B5EF4-FFF2-40B4-BE49-F238E27FC236}">
                <a16:creationId xmlns:a16="http://schemas.microsoft.com/office/drawing/2014/main" id="{62DAA129-9612-EC6F-F58A-8B1B6829EA03}"/>
              </a:ext>
            </a:extLst>
          </p:cNvPr>
          <p:cNvSpPr txBox="1"/>
          <p:nvPr/>
        </p:nvSpPr>
        <p:spPr>
          <a:xfrm>
            <a:off x="8561308" y="2169268"/>
            <a:ext cx="3394953" cy="3539430"/>
          </a:xfrm>
          <a:prstGeom prst="rect">
            <a:avLst/>
          </a:prstGeom>
          <a:noFill/>
        </p:spPr>
        <p:txBody>
          <a:bodyPr wrap="square" rtlCol="0">
            <a:spAutoFit/>
          </a:bodyPr>
          <a:lstStyle/>
          <a:p>
            <a:r>
              <a:rPr kumimoji="1" lang="ja-JP" altLang="en-US" sz="2800" b="1" dirty="0"/>
              <a:t>これが</a:t>
            </a:r>
            <a:r>
              <a:rPr kumimoji="1" lang="en-US" altLang="ja-JP" sz="2800" b="1" dirty="0"/>
              <a:t>A </a:t>
            </a:r>
            <a:r>
              <a:rPr lang="en-US" altLang="ja-JP" sz="2800" b="1" dirty="0"/>
              <a:t>fall(</a:t>
            </a:r>
            <a:r>
              <a:rPr lang="ja-JP" altLang="en-US" sz="2800" b="1" dirty="0" smtClean="0"/>
              <a:t>滝</a:t>
            </a:r>
            <a:r>
              <a:rPr lang="en-US" altLang="ja-JP" sz="2800" b="1" dirty="0" smtClean="0"/>
              <a:t>)</a:t>
            </a:r>
            <a:r>
              <a:rPr lang="ja-JP" altLang="en-US" sz="2800" b="1" dirty="0" smtClean="0"/>
              <a:t>で</a:t>
            </a:r>
            <a:r>
              <a:rPr kumimoji="1" lang="ja-JP" altLang="en-US" sz="2800" b="1" dirty="0"/>
              <a:t>ある。</a:t>
            </a:r>
            <a:endParaRPr kumimoji="1" lang="en-US" altLang="ja-JP" sz="2800" b="1" dirty="0"/>
          </a:p>
          <a:p>
            <a:endParaRPr lang="en-US" altLang="ja-JP" sz="2800" b="1" dirty="0"/>
          </a:p>
          <a:p>
            <a:r>
              <a:rPr kumimoji="1" lang="ja-JP" altLang="en-US" sz="2800" b="1" dirty="0"/>
              <a:t>通常</a:t>
            </a:r>
            <a:r>
              <a:rPr kumimoji="1" lang="ja-JP" altLang="en-US" sz="2800" b="1" dirty="0" smtClean="0"/>
              <a:t>は、静止</a:t>
            </a:r>
            <a:r>
              <a:rPr kumimoji="1" lang="ja-JP" altLang="en-US" sz="2800" b="1" dirty="0"/>
              <a:t>画像をただ見ているだけで。</a:t>
            </a:r>
            <a:endParaRPr kumimoji="1" lang="en-US" altLang="ja-JP" sz="2800" b="1" dirty="0"/>
          </a:p>
          <a:p>
            <a:r>
              <a:rPr kumimoji="1" lang="ja-JP" altLang="en-US" sz="2800" b="1" dirty="0"/>
              <a:t>中央部分は下方向に、</a:t>
            </a:r>
            <a:endParaRPr kumimoji="1" lang="en-US" altLang="ja-JP" sz="2800" b="1" dirty="0"/>
          </a:p>
          <a:p>
            <a:r>
              <a:rPr lang="ja-JP" altLang="en-US" sz="2800" b="1" dirty="0"/>
              <a:t>左右両側は</a:t>
            </a:r>
            <a:r>
              <a:rPr kumimoji="1" lang="ja-JP" altLang="en-US" sz="2800" b="1" dirty="0"/>
              <a:t>上方向に動いて見える。</a:t>
            </a:r>
          </a:p>
        </p:txBody>
      </p:sp>
      <p:sp>
        <p:nvSpPr>
          <p:cNvPr id="4" name="矢印: 下 3">
            <a:extLst>
              <a:ext uri="{FF2B5EF4-FFF2-40B4-BE49-F238E27FC236}">
                <a16:creationId xmlns:a16="http://schemas.microsoft.com/office/drawing/2014/main" id="{56389CCC-3AE2-85EC-B7A2-4486A1FE3AA1}"/>
              </a:ext>
            </a:extLst>
          </p:cNvPr>
          <p:cNvSpPr/>
          <p:nvPr/>
        </p:nvSpPr>
        <p:spPr>
          <a:xfrm rot="10800000">
            <a:off x="3407053" y="5876419"/>
            <a:ext cx="544010" cy="50224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矢印: 下 4">
            <a:extLst>
              <a:ext uri="{FF2B5EF4-FFF2-40B4-BE49-F238E27FC236}">
                <a16:creationId xmlns:a16="http://schemas.microsoft.com/office/drawing/2014/main" id="{9FA81B90-B838-A0F3-BDD0-873C03D36937}"/>
              </a:ext>
            </a:extLst>
          </p:cNvPr>
          <p:cNvSpPr/>
          <p:nvPr/>
        </p:nvSpPr>
        <p:spPr>
          <a:xfrm>
            <a:off x="5497818" y="5876420"/>
            <a:ext cx="544010" cy="50224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矢印: 下 5">
            <a:extLst>
              <a:ext uri="{FF2B5EF4-FFF2-40B4-BE49-F238E27FC236}">
                <a16:creationId xmlns:a16="http://schemas.microsoft.com/office/drawing/2014/main" id="{E8529FF9-4380-DA75-883E-A9A8F84D7361}"/>
              </a:ext>
            </a:extLst>
          </p:cNvPr>
          <p:cNvSpPr/>
          <p:nvPr/>
        </p:nvSpPr>
        <p:spPr>
          <a:xfrm rot="10800000">
            <a:off x="7581556" y="5876419"/>
            <a:ext cx="544010" cy="50224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4E506BDB-295A-A226-797C-A35C2A4FBA05}"/>
              </a:ext>
            </a:extLst>
          </p:cNvPr>
          <p:cNvSpPr txBox="1"/>
          <p:nvPr/>
        </p:nvSpPr>
        <p:spPr>
          <a:xfrm>
            <a:off x="2797117" y="6423613"/>
            <a:ext cx="6215604" cy="369332"/>
          </a:xfrm>
          <a:prstGeom prst="rect">
            <a:avLst/>
          </a:prstGeom>
          <a:noFill/>
        </p:spPr>
        <p:txBody>
          <a:bodyPr wrap="square">
            <a:spAutoFit/>
          </a:bodyPr>
          <a:lstStyle/>
          <a:p>
            <a:r>
              <a:rPr lang="en-US" altLang="ja-JP" sz="1800" dirty="0"/>
              <a:t>https://www.ritsumei.ac.jp/~akitaoka/iroiro-e.html </a:t>
            </a:r>
            <a:endParaRPr lang="ja-JP" altLang="en-US" dirty="0"/>
          </a:p>
        </p:txBody>
      </p:sp>
    </p:spTree>
    <p:extLst>
      <p:ext uri="{BB962C8B-B14F-4D97-AF65-F5344CB8AC3E}">
        <p14:creationId xmlns:p14="http://schemas.microsoft.com/office/powerpoint/2010/main" val="4508235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a16="http://schemas.microsoft.com/office/drawing/2014/main" id="{3B938CD9-0831-2BE3-CAE8-ADE0E4F571CD}"/>
              </a:ext>
            </a:extLst>
          </p:cNvPr>
          <p:cNvPicPr>
            <a:picLocks noGrp="1" noChangeAspect="1"/>
          </p:cNvPicPr>
          <p:nvPr>
            <p:ph idx="1"/>
          </p:nvPr>
        </p:nvPicPr>
        <p:blipFill>
          <a:blip r:embed="rId2"/>
          <a:stretch>
            <a:fillRect/>
          </a:stretch>
        </p:blipFill>
        <p:spPr>
          <a:xfrm>
            <a:off x="737678" y="2743985"/>
            <a:ext cx="3812640" cy="3946182"/>
          </a:xfrm>
          <a:prstGeom prst="rect">
            <a:avLst/>
          </a:prstGeom>
        </p:spPr>
      </p:pic>
      <p:pic>
        <p:nvPicPr>
          <p:cNvPr id="5" name="図 4">
            <a:extLst>
              <a:ext uri="{FF2B5EF4-FFF2-40B4-BE49-F238E27FC236}">
                <a16:creationId xmlns:a16="http://schemas.microsoft.com/office/drawing/2014/main" id="{DA2A3644-779C-58E2-EFA7-281BC9D63AD2}"/>
              </a:ext>
            </a:extLst>
          </p:cNvPr>
          <p:cNvPicPr>
            <a:picLocks noChangeAspect="1"/>
          </p:cNvPicPr>
          <p:nvPr/>
        </p:nvPicPr>
        <p:blipFill>
          <a:blip r:embed="rId3"/>
          <a:stretch>
            <a:fillRect/>
          </a:stretch>
        </p:blipFill>
        <p:spPr>
          <a:xfrm>
            <a:off x="5003070" y="3062732"/>
            <a:ext cx="2322341" cy="2402421"/>
          </a:xfrm>
          <a:prstGeom prst="rect">
            <a:avLst/>
          </a:prstGeom>
        </p:spPr>
      </p:pic>
      <p:pic>
        <p:nvPicPr>
          <p:cNvPr id="6" name="図 5">
            <a:extLst>
              <a:ext uri="{FF2B5EF4-FFF2-40B4-BE49-F238E27FC236}">
                <a16:creationId xmlns:a16="http://schemas.microsoft.com/office/drawing/2014/main" id="{54FDE108-40C4-8DB3-66FA-1CC9FC55FD01}"/>
              </a:ext>
            </a:extLst>
          </p:cNvPr>
          <p:cNvPicPr>
            <a:picLocks noChangeAspect="1"/>
          </p:cNvPicPr>
          <p:nvPr/>
        </p:nvPicPr>
        <p:blipFill>
          <a:blip r:embed="rId4"/>
          <a:stretch>
            <a:fillRect/>
          </a:stretch>
        </p:blipFill>
        <p:spPr>
          <a:xfrm>
            <a:off x="7641684" y="2395024"/>
            <a:ext cx="3819102" cy="3946182"/>
          </a:xfrm>
          <a:prstGeom prst="rect">
            <a:avLst/>
          </a:prstGeom>
        </p:spPr>
      </p:pic>
      <p:sp>
        <p:nvSpPr>
          <p:cNvPr id="3" name="タイトル 1">
            <a:extLst>
              <a:ext uri="{FF2B5EF4-FFF2-40B4-BE49-F238E27FC236}">
                <a16:creationId xmlns:a16="http://schemas.microsoft.com/office/drawing/2014/main" id="{B26CFD16-0515-778E-A5ED-E714614269E4}"/>
              </a:ext>
            </a:extLst>
          </p:cNvPr>
          <p:cNvSpPr txBox="1">
            <a:spLocks/>
          </p:cNvSpPr>
          <p:nvPr/>
        </p:nvSpPr>
        <p:spPr>
          <a:xfrm>
            <a:off x="367288" y="260431"/>
            <a:ext cx="10909640" cy="106583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b="1" dirty="0">
                <a:latin typeface="+mn-ea"/>
                <a:ea typeface="+mn-ea"/>
              </a:rPr>
              <a:t>中心ドリフト錯視と思われる北岡の</a:t>
            </a:r>
            <a:r>
              <a:rPr lang="en-US" altLang="ja-JP" sz="3600" b="1" dirty="0">
                <a:latin typeface="+mn-ea"/>
                <a:ea typeface="+mn-ea"/>
              </a:rPr>
              <a:t>A fall</a:t>
            </a:r>
            <a:r>
              <a:rPr lang="ja-JP" altLang="en-US" sz="3600" b="1" dirty="0">
                <a:latin typeface="+mn-ea"/>
                <a:ea typeface="+mn-ea"/>
              </a:rPr>
              <a:t>の</a:t>
            </a:r>
            <a:r>
              <a:rPr lang="en-US" altLang="ja-JP" sz="3600" b="1" dirty="0">
                <a:latin typeface="+mn-ea"/>
                <a:ea typeface="+mn-ea"/>
              </a:rPr>
              <a:t/>
            </a:r>
            <a:br>
              <a:rPr lang="en-US" altLang="ja-JP" sz="3600" b="1" dirty="0">
                <a:latin typeface="+mn-ea"/>
                <a:ea typeface="+mn-ea"/>
              </a:rPr>
            </a:br>
            <a:r>
              <a:rPr lang="ja-JP" altLang="en-US" sz="3600" b="1" dirty="0">
                <a:latin typeface="+mn-ea"/>
                <a:ea typeface="+mn-ea"/>
              </a:rPr>
              <a:t>階調反転画像との交互表示</a:t>
            </a:r>
          </a:p>
        </p:txBody>
      </p:sp>
      <p:sp>
        <p:nvSpPr>
          <p:cNvPr id="10" name="テキスト ボックス 9">
            <a:extLst>
              <a:ext uri="{FF2B5EF4-FFF2-40B4-BE49-F238E27FC236}">
                <a16:creationId xmlns:a16="http://schemas.microsoft.com/office/drawing/2014/main" id="{4CB48BEC-B5C4-EEB5-BC9C-B4473B210878}"/>
              </a:ext>
            </a:extLst>
          </p:cNvPr>
          <p:cNvSpPr txBox="1"/>
          <p:nvPr/>
        </p:nvSpPr>
        <p:spPr>
          <a:xfrm>
            <a:off x="498382" y="1326267"/>
            <a:ext cx="11180474" cy="954107"/>
          </a:xfrm>
          <a:prstGeom prst="rect">
            <a:avLst/>
          </a:prstGeom>
          <a:noFill/>
        </p:spPr>
        <p:txBody>
          <a:bodyPr wrap="square">
            <a:spAutoFit/>
          </a:bodyPr>
          <a:lstStyle/>
          <a:p>
            <a:r>
              <a:rPr lang="ja-JP" altLang="en-US" sz="2800" dirty="0"/>
              <a:t>階調反転画像との交互表示を，北岡の</a:t>
            </a:r>
            <a:r>
              <a:rPr lang="en-US" altLang="ja-JP" sz="2800" dirty="0"/>
              <a:t>A fall</a:t>
            </a:r>
            <a:r>
              <a:rPr lang="ja-JP" altLang="en-US" sz="2800" dirty="0"/>
              <a:t> に適用すると，</a:t>
            </a:r>
            <a:r>
              <a:rPr lang="ja-JP" altLang="en-US" sz="2800" b="1" dirty="0"/>
              <a:t>落下する筈の水滴が上昇する</a:t>
            </a:r>
            <a:r>
              <a:rPr lang="ja-JP" altLang="en-US" sz="2800" dirty="0"/>
              <a:t>という驚くべき現象が現れることを発見した。</a:t>
            </a:r>
          </a:p>
        </p:txBody>
      </p:sp>
    </p:spTree>
    <p:extLst>
      <p:ext uri="{BB962C8B-B14F-4D97-AF65-F5344CB8AC3E}">
        <p14:creationId xmlns:p14="http://schemas.microsoft.com/office/powerpoint/2010/main" val="10314579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descr="図形&#10;&#10;中程度の精度で自動的に生成された説明">
            <a:extLst>
              <a:ext uri="{FF2B5EF4-FFF2-40B4-BE49-F238E27FC236}">
                <a16:creationId xmlns:a16="http://schemas.microsoft.com/office/drawing/2014/main" id="{C451C37E-3A3D-A93A-F49F-C923FA997D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7512" y="1331089"/>
            <a:ext cx="5308144" cy="5308144"/>
          </a:xfrm>
          <a:prstGeom prst="rect">
            <a:avLst/>
          </a:prstGeom>
        </p:spPr>
      </p:pic>
      <p:sp>
        <p:nvSpPr>
          <p:cNvPr id="3" name="テキスト ボックス 2">
            <a:extLst>
              <a:ext uri="{FF2B5EF4-FFF2-40B4-BE49-F238E27FC236}">
                <a16:creationId xmlns:a16="http://schemas.microsoft.com/office/drawing/2014/main" id="{E6D1C4B8-B6DC-8A71-1C28-954AEDA39488}"/>
              </a:ext>
            </a:extLst>
          </p:cNvPr>
          <p:cNvSpPr txBox="1"/>
          <p:nvPr/>
        </p:nvSpPr>
        <p:spPr>
          <a:xfrm>
            <a:off x="8215020" y="1331089"/>
            <a:ext cx="3576570" cy="4678204"/>
          </a:xfrm>
          <a:prstGeom prst="rect">
            <a:avLst/>
          </a:prstGeom>
          <a:noFill/>
        </p:spPr>
        <p:txBody>
          <a:bodyPr wrap="square" rtlCol="0">
            <a:spAutoFit/>
          </a:bodyPr>
          <a:lstStyle/>
          <a:p>
            <a:r>
              <a:rPr kumimoji="1" lang="ja-JP" altLang="en-US" sz="2800" b="1" dirty="0"/>
              <a:t>驚くべき現象が、これである。</a:t>
            </a:r>
            <a:endParaRPr kumimoji="1" lang="en-US" altLang="ja-JP" sz="2800" b="1" dirty="0"/>
          </a:p>
          <a:p>
            <a:endParaRPr lang="en-US" altLang="ja-JP" sz="2800" b="1" dirty="0"/>
          </a:p>
          <a:p>
            <a:r>
              <a:rPr kumimoji="1" lang="ja-JP" altLang="en-US" sz="2800" b="1" dirty="0"/>
              <a:t>通常</a:t>
            </a:r>
            <a:r>
              <a:rPr lang="ja-JP" altLang="en-US" sz="2800" b="1" dirty="0"/>
              <a:t>とは逆に、</a:t>
            </a:r>
            <a:r>
              <a:rPr kumimoji="1" lang="ja-JP" altLang="en-US" sz="2800" b="1" dirty="0"/>
              <a:t>中央部分が上方向に、</a:t>
            </a:r>
            <a:endParaRPr kumimoji="1" lang="en-US" altLang="ja-JP" sz="2800" b="1" dirty="0"/>
          </a:p>
          <a:p>
            <a:r>
              <a:rPr kumimoji="1" lang="ja-JP" altLang="en-US" sz="2800" b="1" dirty="0"/>
              <a:t>左右両側は下方向に動いて見える。</a:t>
            </a:r>
            <a:endParaRPr kumimoji="1" lang="en-US" altLang="ja-JP" sz="2800" b="1" dirty="0"/>
          </a:p>
          <a:p>
            <a:endParaRPr lang="en-US" altLang="ja-JP" sz="2800" b="1" dirty="0"/>
          </a:p>
          <a:p>
            <a:r>
              <a:rPr kumimoji="1" lang="ja-JP" altLang="en-US" sz="2800" b="1" dirty="0"/>
              <a:t>ある程度遠くから見たほうがよく見える。</a:t>
            </a:r>
          </a:p>
          <a:p>
            <a:endParaRPr kumimoji="1" lang="ja-JP" altLang="en-US" dirty="0"/>
          </a:p>
        </p:txBody>
      </p:sp>
      <p:sp>
        <p:nvSpPr>
          <p:cNvPr id="7" name="タイトル 1">
            <a:extLst>
              <a:ext uri="{FF2B5EF4-FFF2-40B4-BE49-F238E27FC236}">
                <a16:creationId xmlns:a16="http://schemas.microsoft.com/office/drawing/2014/main" id="{E2F4F444-5015-C100-3BE7-88340BF0FF57}"/>
              </a:ext>
            </a:extLst>
          </p:cNvPr>
          <p:cNvSpPr txBox="1">
            <a:spLocks/>
          </p:cNvSpPr>
          <p:nvPr/>
        </p:nvSpPr>
        <p:spPr>
          <a:xfrm>
            <a:off x="881950" y="163300"/>
            <a:ext cx="10909640" cy="106583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b="1" dirty="0">
                <a:latin typeface="+mn-ea"/>
                <a:ea typeface="+mn-ea"/>
              </a:rPr>
              <a:t>中心ドリフト錯視と思われる北岡の</a:t>
            </a:r>
            <a:r>
              <a:rPr lang="en-US" altLang="ja-JP" sz="3600" b="1" dirty="0">
                <a:latin typeface="+mn-ea"/>
                <a:ea typeface="+mn-ea"/>
              </a:rPr>
              <a:t>A fall</a:t>
            </a:r>
            <a:r>
              <a:rPr lang="ja-JP" altLang="en-US" sz="3600" b="1" dirty="0">
                <a:latin typeface="+mn-ea"/>
                <a:ea typeface="+mn-ea"/>
              </a:rPr>
              <a:t>の</a:t>
            </a:r>
            <a:r>
              <a:rPr lang="en-US" altLang="ja-JP" sz="3600" b="1" dirty="0">
                <a:latin typeface="+mn-ea"/>
                <a:ea typeface="+mn-ea"/>
              </a:rPr>
              <a:t/>
            </a:r>
            <a:br>
              <a:rPr lang="en-US" altLang="ja-JP" sz="3600" b="1" dirty="0">
                <a:latin typeface="+mn-ea"/>
                <a:ea typeface="+mn-ea"/>
              </a:rPr>
            </a:br>
            <a:r>
              <a:rPr lang="ja-JP" altLang="en-US" sz="3600" b="1" dirty="0">
                <a:latin typeface="+mn-ea"/>
                <a:ea typeface="+mn-ea"/>
              </a:rPr>
              <a:t>階調反転画像との交互表示</a:t>
            </a:r>
          </a:p>
        </p:txBody>
      </p:sp>
    </p:spTree>
    <p:extLst>
      <p:ext uri="{BB962C8B-B14F-4D97-AF65-F5344CB8AC3E}">
        <p14:creationId xmlns:p14="http://schemas.microsoft.com/office/powerpoint/2010/main" val="26929640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E99D2AB-5D11-6C6B-CB14-EDB54B4CE3BE}"/>
              </a:ext>
            </a:extLst>
          </p:cNvPr>
          <p:cNvSpPr txBox="1"/>
          <p:nvPr/>
        </p:nvSpPr>
        <p:spPr>
          <a:xfrm>
            <a:off x="0" y="876846"/>
            <a:ext cx="12072395" cy="954107"/>
          </a:xfrm>
          <a:prstGeom prst="rect">
            <a:avLst/>
          </a:prstGeom>
          <a:noFill/>
        </p:spPr>
        <p:txBody>
          <a:bodyPr wrap="square">
            <a:spAutoFit/>
          </a:bodyPr>
          <a:lstStyle/>
          <a:p>
            <a:r>
              <a:rPr lang="ja-JP" altLang="en-US" sz="2800" dirty="0">
                <a:latin typeface="游ゴシック Medium" panose="020B0500000000000000" pitchFamily="50" charset="-128"/>
                <a:ea typeface="游ゴシック Medium" panose="020B0500000000000000" pitchFamily="50" charset="-128"/>
                <a:cs typeface="Times New Roman" panose="02020603050405020304" pitchFamily="18" charset="0"/>
              </a:rPr>
              <a:t>この現象を検討するため，北岡の</a:t>
            </a:r>
            <a:r>
              <a:rPr lang="en-US" altLang="ja-JP" sz="2800" dirty="0">
                <a:latin typeface="游ゴシック Medium" panose="020B0500000000000000" pitchFamily="50" charset="-128"/>
                <a:ea typeface="游ゴシック Medium" panose="020B0500000000000000" pitchFamily="50" charset="-128"/>
                <a:cs typeface="Times New Roman" panose="02020603050405020304" pitchFamily="18" charset="0"/>
              </a:rPr>
              <a:t>A fall </a:t>
            </a:r>
            <a:r>
              <a:rPr lang="ja-JP" altLang="en-US" sz="2800" dirty="0">
                <a:latin typeface="游ゴシック Medium" panose="020B0500000000000000" pitchFamily="50" charset="-128"/>
                <a:ea typeface="游ゴシック Medium" panose="020B0500000000000000" pitchFamily="50" charset="-128"/>
                <a:cs typeface="Times New Roman" panose="02020603050405020304" pitchFamily="18" charset="0"/>
              </a:rPr>
              <a:t>を参考に基本錯視図形を作成する。まず水滴一滴分を作り、縦横に並べる．</a:t>
            </a:r>
            <a:endParaRPr lang="ja-JP" altLang="en-US" sz="2800" dirty="0">
              <a:latin typeface="游ゴシック Medium" panose="020B0500000000000000" pitchFamily="50" charset="-128"/>
              <a:ea typeface="游ゴシック Medium" panose="020B0500000000000000" pitchFamily="50" charset="-128"/>
            </a:endParaRPr>
          </a:p>
        </p:txBody>
      </p:sp>
      <p:pic>
        <p:nvPicPr>
          <p:cNvPr id="5" name="図 4">
            <a:extLst>
              <a:ext uri="{FF2B5EF4-FFF2-40B4-BE49-F238E27FC236}">
                <a16:creationId xmlns:a16="http://schemas.microsoft.com/office/drawing/2014/main" id="{C37312FD-7DC0-5AB8-4038-75571F93CC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050" y="1877229"/>
            <a:ext cx="8439633" cy="4914217"/>
          </a:xfrm>
          <a:prstGeom prst="rect">
            <a:avLst/>
          </a:prstGeom>
        </p:spPr>
      </p:pic>
      <p:pic>
        <p:nvPicPr>
          <p:cNvPr id="7" name="図 6">
            <a:extLst>
              <a:ext uri="{FF2B5EF4-FFF2-40B4-BE49-F238E27FC236}">
                <a16:creationId xmlns:a16="http://schemas.microsoft.com/office/drawing/2014/main" id="{61EAE478-E984-EB49-8DE9-10A5309357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3755" y="3793906"/>
            <a:ext cx="4238245" cy="3090091"/>
          </a:xfrm>
          <a:prstGeom prst="rect">
            <a:avLst/>
          </a:prstGeom>
        </p:spPr>
      </p:pic>
      <p:sp>
        <p:nvSpPr>
          <p:cNvPr id="2" name="テキスト ボックス 1">
            <a:extLst>
              <a:ext uri="{FF2B5EF4-FFF2-40B4-BE49-F238E27FC236}">
                <a16:creationId xmlns:a16="http://schemas.microsoft.com/office/drawing/2014/main" id="{2E2D054B-A91F-4050-CD01-E25C63F4106A}"/>
              </a:ext>
            </a:extLst>
          </p:cNvPr>
          <p:cNvSpPr txBox="1"/>
          <p:nvPr/>
        </p:nvSpPr>
        <p:spPr>
          <a:xfrm>
            <a:off x="3460830" y="184239"/>
            <a:ext cx="5810491" cy="646331"/>
          </a:xfrm>
          <a:prstGeom prst="rect">
            <a:avLst/>
          </a:prstGeom>
          <a:noFill/>
        </p:spPr>
        <p:txBody>
          <a:bodyPr wrap="square" rtlCol="0">
            <a:spAutoFit/>
          </a:bodyPr>
          <a:lstStyle/>
          <a:p>
            <a:r>
              <a:rPr kumimoji="1" lang="ja-JP" altLang="en-US" sz="3600" b="1" dirty="0"/>
              <a:t>基本錯視錯視図形の作成</a:t>
            </a:r>
          </a:p>
        </p:txBody>
      </p:sp>
    </p:spTree>
    <p:extLst>
      <p:ext uri="{BB962C8B-B14F-4D97-AF65-F5344CB8AC3E}">
        <p14:creationId xmlns:p14="http://schemas.microsoft.com/office/powerpoint/2010/main" val="18528405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a16="http://schemas.microsoft.com/office/drawing/2014/main" id="{EB7C267B-EF44-265D-0BB1-CA446B2ADDA0}"/>
              </a:ext>
            </a:extLst>
          </p:cNvPr>
          <p:cNvPicPr>
            <a:picLocks noGrp="1" noChangeAspect="1"/>
          </p:cNvPicPr>
          <p:nvPr>
            <p:ph idx="1"/>
          </p:nvPr>
        </p:nvPicPr>
        <p:blipFill>
          <a:blip r:embed="rId2"/>
          <a:stretch>
            <a:fillRect/>
          </a:stretch>
        </p:blipFill>
        <p:spPr>
          <a:xfrm>
            <a:off x="1511921" y="919437"/>
            <a:ext cx="5731966" cy="5746625"/>
          </a:xfrm>
          <a:prstGeom prst="rect">
            <a:avLst/>
          </a:prstGeom>
        </p:spPr>
      </p:pic>
      <p:sp>
        <p:nvSpPr>
          <p:cNvPr id="2" name="テキスト ボックス 1">
            <a:extLst>
              <a:ext uri="{FF2B5EF4-FFF2-40B4-BE49-F238E27FC236}">
                <a16:creationId xmlns:a16="http://schemas.microsoft.com/office/drawing/2014/main" id="{27D38522-852C-A638-C0AC-BC189D2C8519}"/>
              </a:ext>
            </a:extLst>
          </p:cNvPr>
          <p:cNvSpPr txBox="1"/>
          <p:nvPr/>
        </p:nvSpPr>
        <p:spPr>
          <a:xfrm>
            <a:off x="3460830" y="129233"/>
            <a:ext cx="5810491" cy="646331"/>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kumimoji="1" lang="ja-JP" altLang="en-US" sz="3600" b="1" dirty="0">
                <a:latin typeface="+mn-ea"/>
              </a:rPr>
              <a:t>完成した基本錯視錯視図形</a:t>
            </a:r>
          </a:p>
        </p:txBody>
      </p:sp>
      <p:sp>
        <p:nvSpPr>
          <p:cNvPr id="5" name="テキスト ボックス 4">
            <a:extLst>
              <a:ext uri="{FF2B5EF4-FFF2-40B4-BE49-F238E27FC236}">
                <a16:creationId xmlns:a16="http://schemas.microsoft.com/office/drawing/2014/main" id="{85F69F7E-A5C9-445C-1502-E855A049D5DE}"/>
              </a:ext>
            </a:extLst>
          </p:cNvPr>
          <p:cNvSpPr txBox="1"/>
          <p:nvPr/>
        </p:nvSpPr>
        <p:spPr>
          <a:xfrm>
            <a:off x="7599746" y="2333224"/>
            <a:ext cx="4592254" cy="3108543"/>
          </a:xfrm>
          <a:prstGeom prst="rect">
            <a:avLst/>
          </a:prstGeom>
          <a:noFill/>
        </p:spPr>
        <p:txBody>
          <a:bodyPr wrap="square">
            <a:spAutoFit/>
          </a:bodyPr>
          <a:lstStyle/>
          <a:p>
            <a:r>
              <a:rPr lang="ja-JP" altLang="en-US" sz="3200" b="1" dirty="0">
                <a:solidFill>
                  <a:prstClr val="black"/>
                </a:solidFill>
                <a:latin typeface="游ゴシック" panose="020F0502020204030204"/>
                <a:ea typeface="游ゴシック" panose="020B0400000000000000" pitchFamily="50" charset="-128"/>
              </a:rPr>
              <a:t>白の画素値は</a:t>
            </a:r>
            <a:r>
              <a:rPr lang="en-US" altLang="ja-JP" sz="3200" b="1" dirty="0">
                <a:solidFill>
                  <a:prstClr val="black"/>
                </a:solidFill>
                <a:latin typeface="游ゴシック" panose="020F0502020204030204"/>
                <a:ea typeface="游ゴシック" panose="020B0400000000000000" pitchFamily="50" charset="-128"/>
              </a:rPr>
              <a:t>255</a:t>
            </a:r>
          </a:p>
          <a:p>
            <a:r>
              <a:rPr lang="ja-JP" altLang="en-US" sz="3200" b="1" dirty="0">
                <a:solidFill>
                  <a:prstClr val="black"/>
                </a:solidFill>
                <a:latin typeface="游ゴシック" panose="020F0502020204030204"/>
                <a:ea typeface="游ゴシック" panose="020B0400000000000000" pitchFamily="50" charset="-128"/>
              </a:rPr>
              <a:t>黒の画素値は０</a:t>
            </a:r>
            <a:endParaRPr lang="en-US" altLang="ja-JP" sz="3200" b="1" dirty="0">
              <a:solidFill>
                <a:prstClr val="black"/>
              </a:solidFill>
              <a:latin typeface="游ゴシック" panose="020F0502020204030204"/>
              <a:ea typeface="游ゴシック" panose="020B0400000000000000" pitchFamily="50" charset="-128"/>
            </a:endParaRPr>
          </a:p>
          <a:p>
            <a:endParaRPr lang="en-US" altLang="ja-JP" sz="3200" b="1" dirty="0">
              <a:solidFill>
                <a:prstClr val="black"/>
              </a:solidFill>
              <a:latin typeface="游ゴシック" panose="020F0502020204030204"/>
              <a:ea typeface="游ゴシック" panose="020B0400000000000000" pitchFamily="50" charset="-128"/>
            </a:endParaRPr>
          </a:p>
          <a:p>
            <a:r>
              <a:rPr lang="ja-JP" altLang="en-US" sz="3200" b="1" dirty="0">
                <a:solidFill>
                  <a:prstClr val="black"/>
                </a:solidFill>
                <a:latin typeface="游ゴシック" panose="020F0502020204030204"/>
                <a:ea typeface="游ゴシック" panose="020B0400000000000000" pitchFamily="50" charset="-128"/>
              </a:rPr>
              <a:t>この段階では、</a:t>
            </a:r>
            <a:r>
              <a:rPr lang="en-US" altLang="ja-JP" sz="3200" b="1" dirty="0">
                <a:solidFill>
                  <a:prstClr val="black"/>
                </a:solidFill>
                <a:latin typeface="游ゴシック" panose="020F0502020204030204"/>
                <a:ea typeface="游ゴシック" panose="020B0400000000000000" pitchFamily="50" charset="-128"/>
              </a:rPr>
              <a:t>A Fall</a:t>
            </a:r>
            <a:r>
              <a:rPr lang="ja-JP" altLang="en-US" sz="3200" b="1" dirty="0">
                <a:solidFill>
                  <a:prstClr val="black"/>
                </a:solidFill>
                <a:latin typeface="游ゴシック" panose="020F0502020204030204"/>
                <a:ea typeface="游ゴシック" panose="020B0400000000000000" pitchFamily="50" charset="-128"/>
              </a:rPr>
              <a:t>のように、水滴が左右に動いて見える</a:t>
            </a:r>
            <a:r>
              <a:rPr lang="ja-JP" altLang="en-US" sz="3600" dirty="0">
                <a:solidFill>
                  <a:prstClr val="black"/>
                </a:solidFill>
                <a:latin typeface="游ゴシック" panose="020F0502020204030204"/>
                <a:ea typeface="游ゴシック" panose="020B0400000000000000" pitchFamily="50" charset="-128"/>
              </a:rPr>
              <a:t>．</a:t>
            </a:r>
            <a:endParaRPr lang="ja-JP" altLang="en-US" dirty="0"/>
          </a:p>
        </p:txBody>
      </p:sp>
    </p:spTree>
    <p:extLst>
      <p:ext uri="{BB962C8B-B14F-4D97-AF65-F5344CB8AC3E}">
        <p14:creationId xmlns:p14="http://schemas.microsoft.com/office/powerpoint/2010/main" val="766486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5BF8528-FA43-3298-ED8A-34DD69EAF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595" y="1541124"/>
            <a:ext cx="11651108" cy="4982965"/>
          </a:xfrm>
          <a:prstGeom prst="rect">
            <a:avLst/>
          </a:prstGeom>
        </p:spPr>
      </p:pic>
      <p:sp>
        <p:nvSpPr>
          <p:cNvPr id="2" name="テキスト ボックス 1">
            <a:extLst>
              <a:ext uri="{FF2B5EF4-FFF2-40B4-BE49-F238E27FC236}">
                <a16:creationId xmlns:a16="http://schemas.microsoft.com/office/drawing/2014/main" id="{9B649C93-F2F6-A9B6-FBFF-3DCFB6795006}"/>
              </a:ext>
            </a:extLst>
          </p:cNvPr>
          <p:cNvSpPr txBox="1"/>
          <p:nvPr/>
        </p:nvSpPr>
        <p:spPr>
          <a:xfrm>
            <a:off x="555586" y="285857"/>
            <a:ext cx="10354122" cy="954107"/>
          </a:xfrm>
          <a:prstGeom prst="rect">
            <a:avLst/>
          </a:prstGeom>
          <a:noFill/>
        </p:spPr>
        <p:txBody>
          <a:bodyPr wrap="square">
            <a:spAutoFit/>
          </a:bodyPr>
          <a:lstStyle/>
          <a:p>
            <a:r>
              <a:rPr lang="ja-JP" altLang="en-US" sz="2800" b="1" dirty="0"/>
              <a:t>　次に、この基本錯視図形に異なるトーンカーブを適用した後、階調反転画像との交互表示を行う．</a:t>
            </a:r>
          </a:p>
        </p:txBody>
      </p:sp>
      <p:sp>
        <p:nvSpPr>
          <p:cNvPr id="4" name="テキスト ボックス 3">
            <a:extLst>
              <a:ext uri="{FF2B5EF4-FFF2-40B4-BE49-F238E27FC236}">
                <a16:creationId xmlns:a16="http://schemas.microsoft.com/office/drawing/2014/main" id="{F2F245B3-8FED-1CCC-936C-893D5C799B98}"/>
              </a:ext>
            </a:extLst>
          </p:cNvPr>
          <p:cNvSpPr txBox="1"/>
          <p:nvPr/>
        </p:nvSpPr>
        <p:spPr>
          <a:xfrm>
            <a:off x="9677057" y="1239964"/>
            <a:ext cx="2295646" cy="923330"/>
          </a:xfrm>
          <a:prstGeom prst="rect">
            <a:avLst/>
          </a:prstGeom>
          <a:noFill/>
        </p:spPr>
        <p:txBody>
          <a:bodyPr wrap="square" rtlCol="0">
            <a:spAutoFit/>
          </a:bodyPr>
          <a:lstStyle/>
          <a:p>
            <a:r>
              <a:rPr kumimoji="1" lang="ja-JP" altLang="en-US" b="1" dirty="0">
                <a:solidFill>
                  <a:srgbClr val="FF0000"/>
                </a:solidFill>
              </a:rPr>
              <a:t>ダイナミックレンジを</a:t>
            </a:r>
            <a:r>
              <a:rPr kumimoji="1" lang="en-US" altLang="ja-JP" b="1" dirty="0">
                <a:solidFill>
                  <a:srgbClr val="FF0000"/>
                </a:solidFill>
              </a:rPr>
              <a:t>1/2</a:t>
            </a:r>
            <a:r>
              <a:rPr kumimoji="1" lang="ja-JP" altLang="en-US" b="1" dirty="0">
                <a:solidFill>
                  <a:srgbClr val="FF0000"/>
                </a:solidFill>
              </a:rPr>
              <a:t>にした後、白っぽくする</a:t>
            </a:r>
          </a:p>
        </p:txBody>
      </p:sp>
      <p:sp>
        <p:nvSpPr>
          <p:cNvPr id="5" name="テキスト ボックス 4">
            <a:extLst>
              <a:ext uri="{FF2B5EF4-FFF2-40B4-BE49-F238E27FC236}">
                <a16:creationId xmlns:a16="http://schemas.microsoft.com/office/drawing/2014/main" id="{C2421316-F4B0-680D-A682-32E8B460633E}"/>
              </a:ext>
            </a:extLst>
          </p:cNvPr>
          <p:cNvSpPr txBox="1"/>
          <p:nvPr/>
        </p:nvSpPr>
        <p:spPr>
          <a:xfrm>
            <a:off x="3673032" y="1356458"/>
            <a:ext cx="2295646" cy="646331"/>
          </a:xfrm>
          <a:prstGeom prst="rect">
            <a:avLst/>
          </a:prstGeom>
          <a:noFill/>
        </p:spPr>
        <p:txBody>
          <a:bodyPr wrap="square" rtlCol="0">
            <a:spAutoFit/>
          </a:bodyPr>
          <a:lstStyle/>
          <a:p>
            <a:r>
              <a:rPr kumimoji="1" lang="ja-JP" altLang="en-US" b="1" dirty="0">
                <a:solidFill>
                  <a:srgbClr val="FF0000"/>
                </a:solidFill>
              </a:rPr>
              <a:t>ダイナミックレンジを</a:t>
            </a:r>
            <a:r>
              <a:rPr kumimoji="1" lang="en-US" altLang="ja-JP" b="1" dirty="0">
                <a:solidFill>
                  <a:srgbClr val="FF0000"/>
                </a:solidFill>
              </a:rPr>
              <a:t>1/2</a:t>
            </a:r>
            <a:r>
              <a:rPr kumimoji="1" lang="ja-JP" altLang="en-US" b="1" dirty="0">
                <a:solidFill>
                  <a:srgbClr val="FF0000"/>
                </a:solidFill>
              </a:rPr>
              <a:t>にする</a:t>
            </a:r>
          </a:p>
        </p:txBody>
      </p:sp>
    </p:spTree>
    <p:extLst>
      <p:ext uri="{BB962C8B-B14F-4D97-AF65-F5344CB8AC3E}">
        <p14:creationId xmlns:p14="http://schemas.microsoft.com/office/powerpoint/2010/main" val="700012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AB26E1C-210D-308C-664D-B29DC843E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9258" y="1181389"/>
            <a:ext cx="6683110" cy="5628873"/>
          </a:xfrm>
          <a:prstGeom prst="rect">
            <a:avLst/>
          </a:prstGeom>
        </p:spPr>
      </p:pic>
      <p:sp>
        <p:nvSpPr>
          <p:cNvPr id="5" name="テキスト ボックス 4">
            <a:extLst>
              <a:ext uri="{FF2B5EF4-FFF2-40B4-BE49-F238E27FC236}">
                <a16:creationId xmlns:a16="http://schemas.microsoft.com/office/drawing/2014/main" id="{42B5CE14-33B8-FB78-6062-53FE5AB723AA}"/>
              </a:ext>
            </a:extLst>
          </p:cNvPr>
          <p:cNvSpPr txBox="1"/>
          <p:nvPr/>
        </p:nvSpPr>
        <p:spPr>
          <a:xfrm>
            <a:off x="2384385" y="71594"/>
            <a:ext cx="8830093" cy="646331"/>
          </a:xfrm>
          <a:prstGeom prst="rect">
            <a:avLst/>
          </a:prstGeom>
          <a:noFill/>
        </p:spPr>
        <p:txBody>
          <a:bodyPr wrap="square">
            <a:spAutoFit/>
          </a:bodyPr>
          <a:lstStyle/>
          <a:p>
            <a:r>
              <a:rPr lang="ja-JP" altLang="en-US" sz="2800" b="1" dirty="0"/>
              <a:t>　</a:t>
            </a:r>
            <a:r>
              <a:rPr lang="ja-JP" altLang="en-US" sz="3600" b="1" dirty="0"/>
              <a:t>周辺ドリフト錯視　（水滴は前進）</a:t>
            </a:r>
          </a:p>
        </p:txBody>
      </p:sp>
      <p:sp>
        <p:nvSpPr>
          <p:cNvPr id="2" name="テキスト ボックス 1">
            <a:extLst>
              <a:ext uri="{FF2B5EF4-FFF2-40B4-BE49-F238E27FC236}">
                <a16:creationId xmlns:a16="http://schemas.microsoft.com/office/drawing/2014/main" id="{F1B050E6-B4F7-9429-6EDB-B8A7F35A6493}"/>
              </a:ext>
            </a:extLst>
          </p:cNvPr>
          <p:cNvSpPr txBox="1"/>
          <p:nvPr/>
        </p:nvSpPr>
        <p:spPr>
          <a:xfrm>
            <a:off x="324092" y="717925"/>
            <a:ext cx="11204293" cy="830997"/>
          </a:xfrm>
          <a:prstGeom prst="rect">
            <a:avLst/>
          </a:prstGeom>
          <a:noFill/>
        </p:spPr>
        <p:txBody>
          <a:bodyPr wrap="square" rtlCol="0">
            <a:spAutoFit/>
          </a:bodyPr>
          <a:lstStyle/>
          <a:p>
            <a:r>
              <a:rPr kumimoji="1" lang="ja-JP" altLang="en-US" sz="2400" b="1" dirty="0"/>
              <a:t>以下のようなトーンカーブを適用した後、階調反転画像との交互表示を行うと、水滴は</a:t>
            </a:r>
            <a:r>
              <a:rPr lang="ja-JP" altLang="en-US" sz="2400" b="1" dirty="0"/>
              <a:t>前進する、</a:t>
            </a:r>
            <a:endParaRPr kumimoji="1" lang="ja-JP" altLang="en-US" sz="2400" b="1" dirty="0"/>
          </a:p>
        </p:txBody>
      </p:sp>
      <p:sp>
        <p:nvSpPr>
          <p:cNvPr id="6" name="テキスト ボックス 5">
            <a:extLst>
              <a:ext uri="{FF2B5EF4-FFF2-40B4-BE49-F238E27FC236}">
                <a16:creationId xmlns:a16="http://schemas.microsoft.com/office/drawing/2014/main" id="{C2421316-F4B0-680D-A682-32E8B460633E}"/>
              </a:ext>
            </a:extLst>
          </p:cNvPr>
          <p:cNvSpPr txBox="1"/>
          <p:nvPr/>
        </p:nvSpPr>
        <p:spPr>
          <a:xfrm>
            <a:off x="7506722" y="1364256"/>
            <a:ext cx="2295646" cy="646331"/>
          </a:xfrm>
          <a:prstGeom prst="rect">
            <a:avLst/>
          </a:prstGeom>
          <a:noFill/>
        </p:spPr>
        <p:txBody>
          <a:bodyPr wrap="square" rtlCol="0">
            <a:spAutoFit/>
          </a:bodyPr>
          <a:lstStyle/>
          <a:p>
            <a:r>
              <a:rPr kumimoji="1" lang="ja-JP" altLang="en-US" b="1" dirty="0">
                <a:solidFill>
                  <a:srgbClr val="FF0000"/>
                </a:solidFill>
              </a:rPr>
              <a:t>ダイナミックレンジを</a:t>
            </a:r>
            <a:r>
              <a:rPr kumimoji="1" lang="en-US" altLang="ja-JP" b="1" dirty="0">
                <a:solidFill>
                  <a:srgbClr val="FF0000"/>
                </a:solidFill>
              </a:rPr>
              <a:t>1/2</a:t>
            </a:r>
            <a:r>
              <a:rPr kumimoji="1" lang="ja-JP" altLang="en-US" b="1" dirty="0">
                <a:solidFill>
                  <a:srgbClr val="FF0000"/>
                </a:solidFill>
              </a:rPr>
              <a:t>にする</a:t>
            </a:r>
          </a:p>
        </p:txBody>
      </p:sp>
    </p:spTree>
    <p:extLst>
      <p:ext uri="{BB962C8B-B14F-4D97-AF65-F5344CB8AC3E}">
        <p14:creationId xmlns:p14="http://schemas.microsoft.com/office/powerpoint/2010/main" val="13341240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descr="黒い背景と白い文字&#10;&#10;中程度の精度で自動的に生成された説明">
            <a:extLst>
              <a:ext uri="{FF2B5EF4-FFF2-40B4-BE49-F238E27FC236}">
                <a16:creationId xmlns:a16="http://schemas.microsoft.com/office/drawing/2014/main" id="{0796E5ED-33ED-D7D3-BB22-F2A755DE8E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5759" y="643466"/>
            <a:ext cx="5532108" cy="5571067"/>
          </a:xfrm>
          <a:prstGeom prst="rect">
            <a:avLst/>
          </a:prstGeom>
        </p:spPr>
      </p:pic>
      <p:sp>
        <p:nvSpPr>
          <p:cNvPr id="3" name="テキスト ボックス 2">
            <a:extLst>
              <a:ext uri="{FF2B5EF4-FFF2-40B4-BE49-F238E27FC236}">
                <a16:creationId xmlns:a16="http://schemas.microsoft.com/office/drawing/2014/main" id="{901067E1-7AE2-6C21-9253-B78A6F40D943}"/>
              </a:ext>
            </a:extLst>
          </p:cNvPr>
          <p:cNvSpPr txBox="1"/>
          <p:nvPr/>
        </p:nvSpPr>
        <p:spPr>
          <a:xfrm>
            <a:off x="9063420" y="738769"/>
            <a:ext cx="2628089" cy="1031051"/>
          </a:xfrm>
          <a:prstGeom prst="rect">
            <a:avLst/>
          </a:prstGeom>
          <a:noFill/>
        </p:spPr>
        <p:txBody>
          <a:bodyPr wrap="square" rtlCol="0">
            <a:spAutoFit/>
          </a:bodyPr>
          <a:lstStyle/>
          <a:p>
            <a:pPr>
              <a:spcAft>
                <a:spcPts val="600"/>
              </a:spcAft>
            </a:pPr>
            <a:r>
              <a:rPr kumimoji="1" lang="ja-JP" altLang="en-US" sz="2800" b="1" dirty="0"/>
              <a:t>進行方向に</a:t>
            </a:r>
            <a:endParaRPr kumimoji="1" lang="en-US" altLang="ja-JP" sz="2800" b="1" dirty="0"/>
          </a:p>
          <a:p>
            <a:pPr>
              <a:spcAft>
                <a:spcPts val="600"/>
              </a:spcAft>
            </a:pPr>
            <a:r>
              <a:rPr kumimoji="1" lang="ja-JP" altLang="en-US" sz="2800" b="1" dirty="0"/>
              <a:t>進んで見える。</a:t>
            </a:r>
          </a:p>
        </p:txBody>
      </p:sp>
      <p:sp>
        <p:nvSpPr>
          <p:cNvPr id="5" name="矢印: 左 4">
            <a:extLst>
              <a:ext uri="{FF2B5EF4-FFF2-40B4-BE49-F238E27FC236}">
                <a16:creationId xmlns:a16="http://schemas.microsoft.com/office/drawing/2014/main" id="{D84FA949-DBD4-4CCE-442C-D824B26F1CCC}"/>
              </a:ext>
            </a:extLst>
          </p:cNvPr>
          <p:cNvSpPr/>
          <p:nvPr/>
        </p:nvSpPr>
        <p:spPr>
          <a:xfrm>
            <a:off x="895090" y="2656011"/>
            <a:ext cx="992221" cy="316635"/>
          </a:xfrm>
          <a:prstGeom prst="lef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pic>
        <p:nvPicPr>
          <p:cNvPr id="9" name="図 8">
            <a:extLst>
              <a:ext uri="{FF2B5EF4-FFF2-40B4-BE49-F238E27FC236}">
                <a16:creationId xmlns:a16="http://schemas.microsoft.com/office/drawing/2014/main" id="{F681B46D-9023-DF2D-1149-C8677073226F}"/>
              </a:ext>
            </a:extLst>
          </p:cNvPr>
          <p:cNvPicPr>
            <a:picLocks noChangeAspect="1"/>
          </p:cNvPicPr>
          <p:nvPr/>
        </p:nvPicPr>
        <p:blipFill>
          <a:blip r:embed="rId3"/>
          <a:stretch>
            <a:fillRect/>
          </a:stretch>
        </p:blipFill>
        <p:spPr>
          <a:xfrm>
            <a:off x="914893" y="4086582"/>
            <a:ext cx="1012024" cy="362157"/>
          </a:xfrm>
          <a:prstGeom prst="rect">
            <a:avLst/>
          </a:prstGeom>
        </p:spPr>
      </p:pic>
      <p:pic>
        <p:nvPicPr>
          <p:cNvPr id="11" name="図 10">
            <a:extLst>
              <a:ext uri="{FF2B5EF4-FFF2-40B4-BE49-F238E27FC236}">
                <a16:creationId xmlns:a16="http://schemas.microsoft.com/office/drawing/2014/main" id="{B515D468-F513-E5DF-11E9-DE56514BC75F}"/>
              </a:ext>
            </a:extLst>
          </p:cNvPr>
          <p:cNvPicPr>
            <a:picLocks noChangeAspect="1"/>
          </p:cNvPicPr>
          <p:nvPr/>
        </p:nvPicPr>
        <p:blipFill>
          <a:blip r:embed="rId4"/>
          <a:stretch>
            <a:fillRect/>
          </a:stretch>
        </p:blipFill>
        <p:spPr>
          <a:xfrm>
            <a:off x="878918" y="5491050"/>
            <a:ext cx="1018120" cy="362157"/>
          </a:xfrm>
          <a:prstGeom prst="rect">
            <a:avLst/>
          </a:prstGeom>
        </p:spPr>
      </p:pic>
      <p:pic>
        <p:nvPicPr>
          <p:cNvPr id="12" name="図 11">
            <a:extLst>
              <a:ext uri="{FF2B5EF4-FFF2-40B4-BE49-F238E27FC236}">
                <a16:creationId xmlns:a16="http://schemas.microsoft.com/office/drawing/2014/main" id="{4391CA77-F84C-4DF0-8665-75AF2B9FC054}"/>
              </a:ext>
            </a:extLst>
          </p:cNvPr>
          <p:cNvPicPr>
            <a:picLocks noChangeAspect="1"/>
          </p:cNvPicPr>
          <p:nvPr/>
        </p:nvPicPr>
        <p:blipFill>
          <a:blip r:embed="rId3"/>
          <a:stretch>
            <a:fillRect/>
          </a:stretch>
        </p:blipFill>
        <p:spPr>
          <a:xfrm>
            <a:off x="875287" y="1254295"/>
            <a:ext cx="1012024" cy="362157"/>
          </a:xfrm>
          <a:prstGeom prst="rect">
            <a:avLst/>
          </a:prstGeom>
        </p:spPr>
      </p:pic>
      <p:pic>
        <p:nvPicPr>
          <p:cNvPr id="2" name="コンテンツ プレースホルダー 6" descr="黒い背景と白い文字&#10;&#10;中程度の精度で自動的に生成された説明">
            <a:extLst>
              <a:ext uri="{FF2B5EF4-FFF2-40B4-BE49-F238E27FC236}">
                <a16:creationId xmlns:a16="http://schemas.microsoft.com/office/drawing/2014/main" id="{BE6970C9-60FA-7801-29E6-92D5C3A3DC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974" y="2459592"/>
            <a:ext cx="3728682" cy="3754941"/>
          </a:xfrm>
          <a:prstGeom prst="rect">
            <a:avLst/>
          </a:prstGeom>
        </p:spPr>
      </p:pic>
    </p:spTree>
    <p:extLst>
      <p:ext uri="{BB962C8B-B14F-4D97-AF65-F5344CB8AC3E}">
        <p14:creationId xmlns:p14="http://schemas.microsoft.com/office/powerpoint/2010/main" val="3795095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3EC479-15E0-4234-F181-38DE99E225DD}"/>
              </a:ext>
            </a:extLst>
          </p:cNvPr>
          <p:cNvSpPr>
            <a:spLocks noGrp="1"/>
          </p:cNvSpPr>
          <p:nvPr>
            <p:ph type="title"/>
          </p:nvPr>
        </p:nvSpPr>
        <p:spPr>
          <a:xfrm>
            <a:off x="2852195" y="365126"/>
            <a:ext cx="10515600" cy="1070136"/>
          </a:xfrm>
        </p:spPr>
        <p:txBody>
          <a:bodyPr>
            <a:normAutofit/>
          </a:bodyPr>
          <a:lstStyle/>
          <a:p>
            <a:r>
              <a:rPr kumimoji="1" lang="ja-JP" altLang="en-US" sz="4000" b="1" dirty="0">
                <a:latin typeface="+mn-ea"/>
                <a:ea typeface="+mn-ea"/>
              </a:rPr>
              <a:t>周辺ドリフト錯視（</a:t>
            </a:r>
            <a:r>
              <a:rPr kumimoji="1" lang="en-US" altLang="ja-JP" sz="4000" b="1" dirty="0">
                <a:latin typeface="+mn-ea"/>
                <a:ea typeface="+mn-ea"/>
              </a:rPr>
              <a:t>1999</a:t>
            </a:r>
            <a:r>
              <a:rPr kumimoji="1" lang="ja-JP" altLang="en-US" sz="4000" b="1" dirty="0">
                <a:latin typeface="+mn-ea"/>
                <a:ea typeface="+mn-ea"/>
              </a:rPr>
              <a:t>）</a:t>
            </a:r>
          </a:p>
        </p:txBody>
      </p:sp>
      <p:sp>
        <p:nvSpPr>
          <p:cNvPr id="3" name="コンテンツ プレースホルダー 2">
            <a:extLst>
              <a:ext uri="{FF2B5EF4-FFF2-40B4-BE49-F238E27FC236}">
                <a16:creationId xmlns:a16="http://schemas.microsoft.com/office/drawing/2014/main" id="{C2C31A29-94B7-5E68-FF83-5983CD47AF69}"/>
              </a:ext>
            </a:extLst>
          </p:cNvPr>
          <p:cNvSpPr>
            <a:spLocks noGrp="1"/>
          </p:cNvSpPr>
          <p:nvPr>
            <p:ph idx="1"/>
          </p:nvPr>
        </p:nvSpPr>
        <p:spPr>
          <a:xfrm>
            <a:off x="195322" y="1307941"/>
            <a:ext cx="11616160" cy="1736201"/>
          </a:xfrm>
        </p:spPr>
        <p:txBody>
          <a:bodyPr/>
          <a:lstStyle/>
          <a:p>
            <a:pPr marL="0" indent="0">
              <a:buNone/>
            </a:pPr>
            <a:r>
              <a:rPr kumimoji="1" lang="en-US" altLang="ja-JP" dirty="0">
                <a:latin typeface="+mn-ea"/>
              </a:rPr>
              <a:t>1999 </a:t>
            </a:r>
            <a:r>
              <a:rPr kumimoji="1" lang="ja-JP" altLang="en-US" dirty="0">
                <a:latin typeface="+mn-ea"/>
              </a:rPr>
              <a:t>年にフォベールとハーバートは，それと類似してるが，より基本錯視に近いと思われる周辺ドリフト錯視（</a:t>
            </a:r>
            <a:r>
              <a:rPr kumimoji="1" lang="en-US" altLang="ja-JP" dirty="0">
                <a:latin typeface="+mn-ea"/>
              </a:rPr>
              <a:t>PDI</a:t>
            </a:r>
            <a:r>
              <a:rPr kumimoji="1" lang="ja-JP" altLang="en-US" dirty="0">
                <a:latin typeface="+mn-ea"/>
              </a:rPr>
              <a:t>； </a:t>
            </a:r>
            <a:r>
              <a:rPr kumimoji="1" lang="en-US" altLang="ja-JP" dirty="0">
                <a:latin typeface="+mn-ea"/>
              </a:rPr>
              <a:t>Peripheral Drift Illusion</a:t>
            </a:r>
            <a:r>
              <a:rPr kumimoji="1" lang="ja-JP" altLang="en-US" dirty="0">
                <a:latin typeface="+mn-ea"/>
              </a:rPr>
              <a:t>）</a:t>
            </a:r>
            <a:r>
              <a:rPr kumimoji="1" lang="en-US" altLang="ja-JP" dirty="0">
                <a:latin typeface="+mn-ea"/>
              </a:rPr>
              <a:t>[2]</a:t>
            </a:r>
            <a:r>
              <a:rPr kumimoji="1" lang="ja-JP" altLang="en-US" dirty="0">
                <a:latin typeface="+mn-ea"/>
              </a:rPr>
              <a:t>を発表した</a:t>
            </a:r>
            <a:r>
              <a:rPr kumimoji="1" lang="en-US" altLang="ja-JP" dirty="0">
                <a:latin typeface="+mn-ea"/>
              </a:rPr>
              <a:t>.</a:t>
            </a:r>
            <a:r>
              <a:rPr kumimoji="1" lang="ja-JP" altLang="en-US" dirty="0">
                <a:latin typeface="+mn-ea"/>
              </a:rPr>
              <a:t>この錯視は，</a:t>
            </a:r>
            <a:r>
              <a:rPr kumimoji="1" lang="ja-JP" altLang="en-US" b="1" dirty="0">
                <a:latin typeface="+mn-ea"/>
              </a:rPr>
              <a:t>中心視</a:t>
            </a:r>
            <a:r>
              <a:rPr kumimoji="1" lang="ja-JP" altLang="en-US" dirty="0">
                <a:latin typeface="+mn-ea"/>
              </a:rPr>
              <a:t>よりも</a:t>
            </a:r>
            <a:r>
              <a:rPr kumimoji="1" lang="ja-JP" altLang="en-US" b="1" dirty="0">
                <a:latin typeface="+mn-ea"/>
              </a:rPr>
              <a:t>周辺視</a:t>
            </a:r>
            <a:r>
              <a:rPr kumimoji="1" lang="ja-JP" altLang="en-US" dirty="0">
                <a:latin typeface="+mn-ea"/>
              </a:rPr>
              <a:t>で顕著に生じる特徴がある</a:t>
            </a:r>
            <a:r>
              <a:rPr kumimoji="1" lang="ja-JP" altLang="en-US" dirty="0"/>
              <a:t>．</a:t>
            </a:r>
          </a:p>
        </p:txBody>
      </p:sp>
      <p:pic>
        <p:nvPicPr>
          <p:cNvPr id="5" name="図 4">
            <a:extLst>
              <a:ext uri="{FF2B5EF4-FFF2-40B4-BE49-F238E27FC236}">
                <a16:creationId xmlns:a16="http://schemas.microsoft.com/office/drawing/2014/main" id="{225ACEAB-A374-1E88-0C6A-E62C166261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7942" y="2916820"/>
            <a:ext cx="6650844" cy="3152673"/>
          </a:xfrm>
          <a:prstGeom prst="rect">
            <a:avLst/>
          </a:prstGeom>
        </p:spPr>
      </p:pic>
      <p:sp>
        <p:nvSpPr>
          <p:cNvPr id="6" name="矢印: 下カーブ 5">
            <a:extLst>
              <a:ext uri="{FF2B5EF4-FFF2-40B4-BE49-F238E27FC236}">
                <a16:creationId xmlns:a16="http://schemas.microsoft.com/office/drawing/2014/main" id="{A895416F-51A7-6DEB-3C2C-2138496F55D9}"/>
              </a:ext>
            </a:extLst>
          </p:cNvPr>
          <p:cNvSpPr/>
          <p:nvPr/>
        </p:nvSpPr>
        <p:spPr>
          <a:xfrm>
            <a:off x="6844497" y="2579590"/>
            <a:ext cx="2120163" cy="652915"/>
          </a:xfrm>
          <a:prstGeom prst="curved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矢印: 下カーブ 6">
            <a:extLst>
              <a:ext uri="{FF2B5EF4-FFF2-40B4-BE49-F238E27FC236}">
                <a16:creationId xmlns:a16="http://schemas.microsoft.com/office/drawing/2014/main" id="{1BDC7820-5C86-FD10-9572-498368952AAF}"/>
              </a:ext>
            </a:extLst>
          </p:cNvPr>
          <p:cNvSpPr/>
          <p:nvPr/>
        </p:nvSpPr>
        <p:spPr>
          <a:xfrm flipH="1">
            <a:off x="3416986" y="2561823"/>
            <a:ext cx="2264716" cy="599650"/>
          </a:xfrm>
          <a:prstGeom prst="curved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テキスト ボックス 8">
            <a:extLst>
              <a:ext uri="{FF2B5EF4-FFF2-40B4-BE49-F238E27FC236}">
                <a16:creationId xmlns:a16="http://schemas.microsoft.com/office/drawing/2014/main" id="{213B3551-00F0-B0E4-4641-802231013DAB}"/>
              </a:ext>
            </a:extLst>
          </p:cNvPr>
          <p:cNvSpPr txBox="1"/>
          <p:nvPr/>
        </p:nvSpPr>
        <p:spPr>
          <a:xfrm>
            <a:off x="1418381" y="6211669"/>
            <a:ext cx="9355237" cy="646331"/>
          </a:xfrm>
          <a:prstGeom prst="rect">
            <a:avLst/>
          </a:prstGeom>
          <a:noFill/>
        </p:spPr>
        <p:txBody>
          <a:bodyPr wrap="square">
            <a:spAutoFit/>
          </a:bodyPr>
          <a:lstStyle/>
          <a:p>
            <a:r>
              <a:rPr lang="en-US" altLang="ja-JP" dirty="0"/>
              <a:t>Faubert J, Herbert A M, 1999 “The peripheral drift illusion: A motion illusion in the</a:t>
            </a:r>
          </a:p>
          <a:p>
            <a:r>
              <a:rPr lang="en-US" altLang="ja-JP" dirty="0"/>
              <a:t> visual periphery” Perception 28 617-621</a:t>
            </a:r>
            <a:endParaRPr lang="ja-JP" altLang="en-US" dirty="0"/>
          </a:p>
        </p:txBody>
      </p:sp>
    </p:spTree>
    <p:extLst>
      <p:ext uri="{BB962C8B-B14F-4D97-AF65-F5344CB8AC3E}">
        <p14:creationId xmlns:p14="http://schemas.microsoft.com/office/powerpoint/2010/main" val="3460545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5034B7E-1BE8-7F4D-E1A8-0593657F9A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004" y="1406243"/>
            <a:ext cx="6127425" cy="5257052"/>
          </a:xfrm>
          <a:prstGeom prst="rect">
            <a:avLst/>
          </a:prstGeom>
        </p:spPr>
      </p:pic>
      <p:sp>
        <p:nvSpPr>
          <p:cNvPr id="5" name="テキスト ボックス 4">
            <a:extLst>
              <a:ext uri="{FF2B5EF4-FFF2-40B4-BE49-F238E27FC236}">
                <a16:creationId xmlns:a16="http://schemas.microsoft.com/office/drawing/2014/main" id="{8D30F25D-344F-A000-0007-85EA39D8DCF6}"/>
              </a:ext>
            </a:extLst>
          </p:cNvPr>
          <p:cNvSpPr txBox="1"/>
          <p:nvPr/>
        </p:nvSpPr>
        <p:spPr>
          <a:xfrm>
            <a:off x="2488557" y="194705"/>
            <a:ext cx="8903143" cy="646331"/>
          </a:xfrm>
          <a:prstGeom prst="rect">
            <a:avLst/>
          </a:prstGeom>
          <a:noFill/>
        </p:spPr>
        <p:txBody>
          <a:bodyPr wrap="square">
            <a:spAutoFit/>
          </a:bodyPr>
          <a:lstStyle/>
          <a:p>
            <a:r>
              <a:rPr lang="ja-JP" altLang="en-US" sz="3600" dirty="0"/>
              <a:t>　</a:t>
            </a:r>
            <a:r>
              <a:rPr lang="ja-JP" altLang="en-US" sz="3600" b="1" dirty="0"/>
              <a:t>中心ドリフト錯視　（水滴は後退）</a:t>
            </a:r>
          </a:p>
        </p:txBody>
      </p:sp>
      <p:sp>
        <p:nvSpPr>
          <p:cNvPr id="2" name="テキスト ボックス 1">
            <a:extLst>
              <a:ext uri="{FF2B5EF4-FFF2-40B4-BE49-F238E27FC236}">
                <a16:creationId xmlns:a16="http://schemas.microsoft.com/office/drawing/2014/main" id="{9E121FA1-7962-96E0-BBB7-A53F2DFAA1E8}"/>
              </a:ext>
            </a:extLst>
          </p:cNvPr>
          <p:cNvSpPr txBox="1"/>
          <p:nvPr/>
        </p:nvSpPr>
        <p:spPr>
          <a:xfrm>
            <a:off x="324092" y="717925"/>
            <a:ext cx="11204293" cy="830997"/>
          </a:xfrm>
          <a:prstGeom prst="rect">
            <a:avLst/>
          </a:prstGeom>
          <a:noFill/>
        </p:spPr>
        <p:txBody>
          <a:bodyPr wrap="square" rtlCol="0">
            <a:spAutoFit/>
          </a:bodyPr>
          <a:lstStyle/>
          <a:p>
            <a:r>
              <a:rPr kumimoji="1" lang="ja-JP" altLang="en-US" sz="2400" b="1" dirty="0"/>
              <a:t>以下のようなトーンカーブを適用した後、階調反転画像との交互表示を行うと、水滴は後退する。</a:t>
            </a:r>
            <a:endParaRPr lang="en-US" altLang="ja-JP" sz="2400" b="1" dirty="0"/>
          </a:p>
        </p:txBody>
      </p:sp>
      <p:sp>
        <p:nvSpPr>
          <p:cNvPr id="6" name="テキスト ボックス 5">
            <a:extLst>
              <a:ext uri="{FF2B5EF4-FFF2-40B4-BE49-F238E27FC236}">
                <a16:creationId xmlns:a16="http://schemas.microsoft.com/office/drawing/2014/main" id="{F2F245B3-8FED-1CCC-936C-893D5C799B98}"/>
              </a:ext>
            </a:extLst>
          </p:cNvPr>
          <p:cNvSpPr txBox="1"/>
          <p:nvPr/>
        </p:nvSpPr>
        <p:spPr>
          <a:xfrm>
            <a:off x="7687483" y="1406243"/>
            <a:ext cx="2295646" cy="923330"/>
          </a:xfrm>
          <a:prstGeom prst="rect">
            <a:avLst/>
          </a:prstGeom>
          <a:noFill/>
        </p:spPr>
        <p:txBody>
          <a:bodyPr wrap="square" rtlCol="0">
            <a:spAutoFit/>
          </a:bodyPr>
          <a:lstStyle/>
          <a:p>
            <a:r>
              <a:rPr kumimoji="1" lang="ja-JP" altLang="en-US" b="1" dirty="0">
                <a:solidFill>
                  <a:srgbClr val="FF0000"/>
                </a:solidFill>
              </a:rPr>
              <a:t>ダイナミックレンジを</a:t>
            </a:r>
            <a:r>
              <a:rPr kumimoji="1" lang="en-US" altLang="ja-JP" b="1" dirty="0">
                <a:solidFill>
                  <a:srgbClr val="FF0000"/>
                </a:solidFill>
              </a:rPr>
              <a:t>1/2</a:t>
            </a:r>
            <a:r>
              <a:rPr kumimoji="1" lang="ja-JP" altLang="en-US" b="1" dirty="0">
                <a:solidFill>
                  <a:srgbClr val="FF0000"/>
                </a:solidFill>
              </a:rPr>
              <a:t>にした後、白っぽくする</a:t>
            </a:r>
          </a:p>
        </p:txBody>
      </p:sp>
    </p:spTree>
    <p:extLst>
      <p:ext uri="{BB962C8B-B14F-4D97-AF65-F5344CB8AC3E}">
        <p14:creationId xmlns:p14="http://schemas.microsoft.com/office/powerpoint/2010/main" val="1124882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ー 7" descr="クローズアップ, 背景, 座る, 表面 が含まれている画像&#10;&#10;自動的に生成された説明">
            <a:extLst>
              <a:ext uri="{FF2B5EF4-FFF2-40B4-BE49-F238E27FC236}">
                <a16:creationId xmlns:a16="http://schemas.microsoft.com/office/drawing/2014/main" id="{AC211936-1B91-DA6C-C30D-9FE705275D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457" y="643466"/>
            <a:ext cx="5532108" cy="5571067"/>
          </a:xfrm>
          <a:prstGeom prst="rect">
            <a:avLst/>
          </a:prstGeom>
        </p:spPr>
      </p:pic>
      <p:sp>
        <p:nvSpPr>
          <p:cNvPr id="3" name="テキスト ボックス 2">
            <a:extLst>
              <a:ext uri="{FF2B5EF4-FFF2-40B4-BE49-F238E27FC236}">
                <a16:creationId xmlns:a16="http://schemas.microsoft.com/office/drawing/2014/main" id="{0D647644-8141-BAF2-9F3B-DD1CCED4F66C}"/>
              </a:ext>
            </a:extLst>
          </p:cNvPr>
          <p:cNvSpPr txBox="1"/>
          <p:nvPr/>
        </p:nvSpPr>
        <p:spPr>
          <a:xfrm>
            <a:off x="8298225" y="710687"/>
            <a:ext cx="2859931" cy="523220"/>
          </a:xfrm>
          <a:prstGeom prst="rect">
            <a:avLst/>
          </a:prstGeom>
          <a:noFill/>
        </p:spPr>
        <p:txBody>
          <a:bodyPr wrap="square" rtlCol="0">
            <a:spAutoFit/>
          </a:bodyPr>
          <a:lstStyle/>
          <a:p>
            <a:pPr>
              <a:spcAft>
                <a:spcPts val="600"/>
              </a:spcAft>
            </a:pPr>
            <a:r>
              <a:rPr kumimoji="1" lang="ja-JP" altLang="en-US" sz="2800" b="1" dirty="0"/>
              <a:t>後退して見える。</a:t>
            </a:r>
          </a:p>
        </p:txBody>
      </p:sp>
      <p:pic>
        <p:nvPicPr>
          <p:cNvPr id="2" name="図 1">
            <a:extLst>
              <a:ext uri="{FF2B5EF4-FFF2-40B4-BE49-F238E27FC236}">
                <a16:creationId xmlns:a16="http://schemas.microsoft.com/office/drawing/2014/main" id="{0065F7F5-474C-29CC-11CC-EE854C0F8412}"/>
              </a:ext>
            </a:extLst>
          </p:cNvPr>
          <p:cNvPicPr>
            <a:picLocks noChangeAspect="1"/>
          </p:cNvPicPr>
          <p:nvPr/>
        </p:nvPicPr>
        <p:blipFill>
          <a:blip r:embed="rId3"/>
          <a:stretch>
            <a:fillRect/>
          </a:stretch>
        </p:blipFill>
        <p:spPr>
          <a:xfrm>
            <a:off x="596134" y="2422541"/>
            <a:ext cx="1012024" cy="445047"/>
          </a:xfrm>
          <a:prstGeom prst="rect">
            <a:avLst/>
          </a:prstGeom>
        </p:spPr>
      </p:pic>
      <p:pic>
        <p:nvPicPr>
          <p:cNvPr id="6" name="図 5">
            <a:extLst>
              <a:ext uri="{FF2B5EF4-FFF2-40B4-BE49-F238E27FC236}">
                <a16:creationId xmlns:a16="http://schemas.microsoft.com/office/drawing/2014/main" id="{A645C0A3-EB64-86F6-A61C-3CC1599207D4}"/>
              </a:ext>
            </a:extLst>
          </p:cNvPr>
          <p:cNvPicPr>
            <a:picLocks noChangeAspect="1"/>
          </p:cNvPicPr>
          <p:nvPr/>
        </p:nvPicPr>
        <p:blipFill>
          <a:blip r:embed="rId3"/>
          <a:stretch>
            <a:fillRect/>
          </a:stretch>
        </p:blipFill>
        <p:spPr>
          <a:xfrm>
            <a:off x="707996" y="5460255"/>
            <a:ext cx="1012024" cy="445047"/>
          </a:xfrm>
          <a:prstGeom prst="rect">
            <a:avLst/>
          </a:prstGeom>
        </p:spPr>
      </p:pic>
      <p:pic>
        <p:nvPicPr>
          <p:cNvPr id="11" name="図 10">
            <a:extLst>
              <a:ext uri="{FF2B5EF4-FFF2-40B4-BE49-F238E27FC236}">
                <a16:creationId xmlns:a16="http://schemas.microsoft.com/office/drawing/2014/main" id="{57126A40-40E7-4320-7F50-925FE09E6E7A}"/>
              </a:ext>
            </a:extLst>
          </p:cNvPr>
          <p:cNvPicPr>
            <a:picLocks noChangeAspect="1"/>
          </p:cNvPicPr>
          <p:nvPr/>
        </p:nvPicPr>
        <p:blipFill>
          <a:blip r:embed="rId4"/>
          <a:stretch>
            <a:fillRect/>
          </a:stretch>
        </p:blipFill>
        <p:spPr>
          <a:xfrm>
            <a:off x="590038" y="3990413"/>
            <a:ext cx="1018120" cy="445047"/>
          </a:xfrm>
          <a:prstGeom prst="rect">
            <a:avLst/>
          </a:prstGeom>
        </p:spPr>
      </p:pic>
      <p:sp>
        <p:nvSpPr>
          <p:cNvPr id="5" name="テキスト ボックス 4">
            <a:extLst>
              <a:ext uri="{FF2B5EF4-FFF2-40B4-BE49-F238E27FC236}">
                <a16:creationId xmlns:a16="http://schemas.microsoft.com/office/drawing/2014/main" id="{322AB7E7-8BE4-12E1-1F78-752B67A2DEBA}"/>
              </a:ext>
            </a:extLst>
          </p:cNvPr>
          <p:cNvSpPr txBox="1"/>
          <p:nvPr/>
        </p:nvSpPr>
        <p:spPr>
          <a:xfrm>
            <a:off x="3052823" y="3247227"/>
            <a:ext cx="6105644" cy="369332"/>
          </a:xfrm>
          <a:prstGeom prst="rect">
            <a:avLst/>
          </a:prstGeom>
          <a:noFill/>
        </p:spPr>
        <p:txBody>
          <a:bodyPr wrap="square">
            <a:spAutoFit/>
          </a:bodyPr>
          <a:lstStyle/>
          <a:p>
            <a:r>
              <a:rPr kumimoji="1" lang="ja-JP" altLang="en-US" dirty="0"/>
              <a:t>明るいグレーと</a:t>
            </a:r>
            <a:endParaRPr lang="ja-JP" altLang="en-US" dirty="0"/>
          </a:p>
        </p:txBody>
      </p:sp>
      <p:pic>
        <p:nvPicPr>
          <p:cNvPr id="7" name="コンテンツ プレースホルダー 7" descr="クローズアップ, 背景, 座る, 表面 が含まれている画像&#10;&#10;自動的に生成された説明">
            <a:extLst>
              <a:ext uri="{FF2B5EF4-FFF2-40B4-BE49-F238E27FC236}">
                <a16:creationId xmlns:a16="http://schemas.microsoft.com/office/drawing/2014/main" id="{407ABBD6-3DC0-1F05-3261-F40553A3B0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8225" y="2716847"/>
            <a:ext cx="3473227" cy="3497686"/>
          </a:xfrm>
          <a:prstGeom prst="rect">
            <a:avLst/>
          </a:prstGeom>
        </p:spPr>
      </p:pic>
      <p:pic>
        <p:nvPicPr>
          <p:cNvPr id="9" name="図 8">
            <a:extLst>
              <a:ext uri="{FF2B5EF4-FFF2-40B4-BE49-F238E27FC236}">
                <a16:creationId xmlns:a16="http://schemas.microsoft.com/office/drawing/2014/main" id="{8F9FDB05-0086-6D0E-A9FA-7B633C46A60F}"/>
              </a:ext>
            </a:extLst>
          </p:cNvPr>
          <p:cNvPicPr>
            <a:picLocks noChangeAspect="1"/>
          </p:cNvPicPr>
          <p:nvPr/>
        </p:nvPicPr>
        <p:blipFill>
          <a:blip r:embed="rId4"/>
          <a:stretch>
            <a:fillRect/>
          </a:stretch>
        </p:blipFill>
        <p:spPr>
          <a:xfrm>
            <a:off x="590038" y="1011384"/>
            <a:ext cx="1018120" cy="445047"/>
          </a:xfrm>
          <a:prstGeom prst="rect">
            <a:avLst/>
          </a:prstGeom>
        </p:spPr>
      </p:pic>
      <p:sp>
        <p:nvSpPr>
          <p:cNvPr id="12" name="テキスト ボックス 11">
            <a:extLst>
              <a:ext uri="{FF2B5EF4-FFF2-40B4-BE49-F238E27FC236}">
                <a16:creationId xmlns:a16="http://schemas.microsoft.com/office/drawing/2014/main" id="{92605EEA-444E-5495-2CDF-D0F4C56414FF}"/>
              </a:ext>
            </a:extLst>
          </p:cNvPr>
          <p:cNvSpPr txBox="1"/>
          <p:nvPr/>
        </p:nvSpPr>
        <p:spPr>
          <a:xfrm>
            <a:off x="8141965" y="1749186"/>
            <a:ext cx="3785745" cy="954107"/>
          </a:xfrm>
          <a:prstGeom prst="rect">
            <a:avLst/>
          </a:prstGeom>
          <a:noFill/>
        </p:spPr>
        <p:txBody>
          <a:bodyPr wrap="square" rtlCol="0">
            <a:spAutoFit/>
          </a:bodyPr>
          <a:lstStyle/>
          <a:p>
            <a:pPr>
              <a:spcAft>
                <a:spcPts val="600"/>
              </a:spcAft>
            </a:pPr>
            <a:r>
              <a:rPr lang="ja-JP" altLang="en-US" sz="2800" b="1" dirty="0"/>
              <a:t>遠くから見たほうがよく見えることもある</a:t>
            </a:r>
            <a:r>
              <a:rPr kumimoji="1" lang="ja-JP" altLang="en-US" sz="2800" b="1" dirty="0"/>
              <a:t>。</a:t>
            </a:r>
          </a:p>
        </p:txBody>
      </p:sp>
    </p:spTree>
    <p:extLst>
      <p:ext uri="{BB962C8B-B14F-4D97-AF65-F5344CB8AC3E}">
        <p14:creationId xmlns:p14="http://schemas.microsoft.com/office/powerpoint/2010/main" val="1801444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92BDC6-00EA-E22F-2451-67E7B483AA7B}"/>
              </a:ext>
            </a:extLst>
          </p:cNvPr>
          <p:cNvSpPr>
            <a:spLocks noGrp="1"/>
          </p:cNvSpPr>
          <p:nvPr>
            <p:ph type="title"/>
          </p:nvPr>
        </p:nvSpPr>
        <p:spPr>
          <a:xfrm>
            <a:off x="638881" y="670218"/>
            <a:ext cx="10909640" cy="1065836"/>
          </a:xfrm>
        </p:spPr>
        <p:txBody>
          <a:bodyPr vert="horz" lIns="91440" tIns="45720" rIns="91440" bIns="45720" rtlCol="0" anchor="ctr">
            <a:normAutofit fontScale="90000"/>
          </a:bodyPr>
          <a:lstStyle/>
          <a:p>
            <a:pPr algn="ctr"/>
            <a:r>
              <a:rPr kumimoji="1" lang="ja-JP" altLang="en-US" sz="4600" b="1" dirty="0">
                <a:latin typeface="+mn-ea"/>
                <a:ea typeface="+mn-ea"/>
              </a:rPr>
              <a:t>回転しているように見える錯視</a:t>
            </a:r>
            <a:r>
              <a:rPr lang="en-US" altLang="ja-JP" sz="4600" b="1" dirty="0">
                <a:latin typeface="+mn-ea"/>
                <a:ea typeface="+mn-ea"/>
              </a:rPr>
              <a:t/>
            </a:r>
            <a:br>
              <a:rPr lang="en-US" altLang="ja-JP" sz="4600" b="1" dirty="0">
                <a:latin typeface="+mn-ea"/>
                <a:ea typeface="+mn-ea"/>
              </a:rPr>
            </a:br>
            <a:r>
              <a:rPr lang="ja-JP" altLang="en-US" sz="4600" b="1" dirty="0">
                <a:latin typeface="+mn-ea"/>
                <a:ea typeface="+mn-ea"/>
              </a:rPr>
              <a:t>（周辺ドリフト錯視）</a:t>
            </a:r>
            <a:endParaRPr kumimoji="1" lang="ja-JP" altLang="en-US" sz="4600" b="1" dirty="0">
              <a:latin typeface="+mn-ea"/>
              <a:ea typeface="+mn-ea"/>
            </a:endParaRPr>
          </a:p>
        </p:txBody>
      </p:sp>
      <p:pic>
        <p:nvPicPr>
          <p:cNvPr id="7" name="図 6">
            <a:extLst>
              <a:ext uri="{FF2B5EF4-FFF2-40B4-BE49-F238E27FC236}">
                <a16:creationId xmlns:a16="http://schemas.microsoft.com/office/drawing/2014/main" id="{CB4CB05E-C648-1058-73E9-2F3DE55558D6}"/>
              </a:ext>
            </a:extLst>
          </p:cNvPr>
          <p:cNvPicPr>
            <a:picLocks noChangeAspect="1"/>
          </p:cNvPicPr>
          <p:nvPr/>
        </p:nvPicPr>
        <p:blipFill>
          <a:blip r:embed="rId2"/>
          <a:stretch>
            <a:fillRect/>
          </a:stretch>
        </p:blipFill>
        <p:spPr>
          <a:xfrm>
            <a:off x="5010334" y="3086887"/>
            <a:ext cx="2166733" cy="2433133"/>
          </a:xfrm>
          <a:prstGeom prst="rect">
            <a:avLst/>
          </a:prstGeom>
        </p:spPr>
      </p:pic>
      <p:pic>
        <p:nvPicPr>
          <p:cNvPr id="5" name="図 4">
            <a:extLst>
              <a:ext uri="{FF2B5EF4-FFF2-40B4-BE49-F238E27FC236}">
                <a16:creationId xmlns:a16="http://schemas.microsoft.com/office/drawing/2014/main" id="{F0C5FD16-3176-73D8-C7E8-0903D602E00D}"/>
              </a:ext>
            </a:extLst>
          </p:cNvPr>
          <p:cNvPicPr>
            <a:picLocks noChangeAspect="1"/>
          </p:cNvPicPr>
          <p:nvPr/>
        </p:nvPicPr>
        <p:blipFill>
          <a:blip r:embed="rId3"/>
          <a:stretch>
            <a:fillRect/>
          </a:stretch>
        </p:blipFill>
        <p:spPr>
          <a:xfrm>
            <a:off x="457736" y="2619783"/>
            <a:ext cx="3600041" cy="3600041"/>
          </a:xfrm>
          <a:prstGeom prst="rect">
            <a:avLst/>
          </a:prstGeom>
        </p:spPr>
      </p:pic>
      <p:pic>
        <p:nvPicPr>
          <p:cNvPr id="4" name="コンテンツ プレースホルダー 3">
            <a:extLst>
              <a:ext uri="{FF2B5EF4-FFF2-40B4-BE49-F238E27FC236}">
                <a16:creationId xmlns:a16="http://schemas.microsoft.com/office/drawing/2014/main" id="{74FB118F-5EAD-CBAC-D81A-741B03E5C690}"/>
              </a:ext>
            </a:extLst>
          </p:cNvPr>
          <p:cNvPicPr>
            <a:picLocks noGrp="1" noChangeAspect="1"/>
          </p:cNvPicPr>
          <p:nvPr>
            <p:ph idx="1"/>
          </p:nvPr>
        </p:nvPicPr>
        <p:blipFill>
          <a:blip r:embed="rId4"/>
          <a:stretch>
            <a:fillRect/>
          </a:stretch>
        </p:blipFill>
        <p:spPr>
          <a:xfrm>
            <a:off x="8220279" y="2619784"/>
            <a:ext cx="3600041" cy="3600041"/>
          </a:xfrm>
          <a:prstGeom prst="rect">
            <a:avLst/>
          </a:prstGeom>
        </p:spPr>
      </p:pic>
    </p:spTree>
    <p:extLst>
      <p:ext uri="{BB962C8B-B14F-4D97-AF65-F5344CB8AC3E}">
        <p14:creationId xmlns:p14="http://schemas.microsoft.com/office/powerpoint/2010/main" val="2839773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コンテンツ プレースホルダー 12" descr="タワー が含まれている画像&#10;&#10;自動的に生成された説明">
            <a:extLst>
              <a:ext uri="{FF2B5EF4-FFF2-40B4-BE49-F238E27FC236}">
                <a16:creationId xmlns:a16="http://schemas.microsoft.com/office/drawing/2014/main" id="{9D8C41D6-DDC1-DAF4-CDBA-DCCD52B860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8111" y="1203136"/>
            <a:ext cx="5571067" cy="5571067"/>
          </a:xfrm>
          <a:prstGeom prst="rect">
            <a:avLst/>
          </a:prstGeom>
        </p:spPr>
      </p:pic>
      <p:sp>
        <p:nvSpPr>
          <p:cNvPr id="5" name="テキスト ボックス 4">
            <a:extLst>
              <a:ext uri="{FF2B5EF4-FFF2-40B4-BE49-F238E27FC236}">
                <a16:creationId xmlns:a16="http://schemas.microsoft.com/office/drawing/2014/main" id="{A583CE6D-44BD-FA13-0AFC-8DE8DE93D381}"/>
              </a:ext>
            </a:extLst>
          </p:cNvPr>
          <p:cNvSpPr txBox="1"/>
          <p:nvPr/>
        </p:nvSpPr>
        <p:spPr>
          <a:xfrm>
            <a:off x="9287310" y="1490008"/>
            <a:ext cx="2461098" cy="1938992"/>
          </a:xfrm>
          <a:prstGeom prst="rect">
            <a:avLst/>
          </a:prstGeom>
          <a:noFill/>
        </p:spPr>
        <p:txBody>
          <a:bodyPr wrap="square" rtlCol="0">
            <a:spAutoFit/>
          </a:bodyPr>
          <a:lstStyle/>
          <a:p>
            <a:r>
              <a:rPr kumimoji="1" lang="ja-JP" altLang="en-US" sz="2400" b="1" dirty="0"/>
              <a:t>外側</a:t>
            </a:r>
            <a:r>
              <a:rPr kumimoji="1" lang="en-US" altLang="ja-JP" sz="2400" b="1" dirty="0"/>
              <a:t>2</a:t>
            </a:r>
            <a:r>
              <a:rPr kumimoji="1" lang="ja-JP" altLang="en-US" sz="2400" b="1" dirty="0"/>
              <a:t>本が時計回りに、</a:t>
            </a:r>
            <a:endParaRPr kumimoji="1" lang="en-US" altLang="ja-JP" sz="2400" b="1" dirty="0"/>
          </a:p>
          <a:p>
            <a:r>
              <a:rPr lang="ja-JP" altLang="en-US" sz="2400" b="1" dirty="0"/>
              <a:t>内側</a:t>
            </a:r>
            <a:r>
              <a:rPr lang="en-US" altLang="ja-JP" sz="2400" b="1" dirty="0"/>
              <a:t>2</a:t>
            </a:r>
            <a:r>
              <a:rPr lang="ja-JP" altLang="en-US" sz="2400" b="1" dirty="0"/>
              <a:t>本が反時計回りに</a:t>
            </a:r>
            <a:r>
              <a:rPr kumimoji="1" lang="ja-JP" altLang="en-US" sz="2400" b="1" dirty="0"/>
              <a:t>回って見える。</a:t>
            </a:r>
          </a:p>
        </p:txBody>
      </p:sp>
      <p:sp>
        <p:nvSpPr>
          <p:cNvPr id="2" name="タイトル 1">
            <a:extLst>
              <a:ext uri="{FF2B5EF4-FFF2-40B4-BE49-F238E27FC236}">
                <a16:creationId xmlns:a16="http://schemas.microsoft.com/office/drawing/2014/main" id="{48EBA644-FBCC-A83F-6DCC-71EEFB708C67}"/>
              </a:ext>
            </a:extLst>
          </p:cNvPr>
          <p:cNvSpPr>
            <a:spLocks noGrp="1"/>
          </p:cNvSpPr>
          <p:nvPr>
            <p:ph type="title"/>
          </p:nvPr>
        </p:nvSpPr>
        <p:spPr>
          <a:xfrm>
            <a:off x="641180" y="137300"/>
            <a:ext cx="10909640" cy="1065836"/>
          </a:xfrm>
        </p:spPr>
        <p:txBody>
          <a:bodyPr vert="horz" lIns="91440" tIns="45720" rIns="91440" bIns="45720" rtlCol="0" anchor="ctr">
            <a:normAutofit fontScale="90000"/>
          </a:bodyPr>
          <a:lstStyle/>
          <a:p>
            <a:pPr algn="ctr"/>
            <a:r>
              <a:rPr kumimoji="1" lang="ja-JP" altLang="en-US" sz="4600" b="1" dirty="0">
                <a:latin typeface="+mn-ea"/>
                <a:ea typeface="+mn-ea"/>
              </a:rPr>
              <a:t>回転しているように見える錯視</a:t>
            </a:r>
            <a:r>
              <a:rPr lang="en-US" altLang="ja-JP" sz="4600" b="1" dirty="0">
                <a:latin typeface="+mn-ea"/>
                <a:ea typeface="+mn-ea"/>
              </a:rPr>
              <a:t/>
            </a:r>
            <a:br>
              <a:rPr lang="en-US" altLang="ja-JP" sz="4600" b="1" dirty="0">
                <a:latin typeface="+mn-ea"/>
                <a:ea typeface="+mn-ea"/>
              </a:rPr>
            </a:br>
            <a:r>
              <a:rPr lang="ja-JP" altLang="en-US" sz="4600" b="1" dirty="0">
                <a:latin typeface="+mn-ea"/>
                <a:ea typeface="+mn-ea"/>
              </a:rPr>
              <a:t>（周辺ドリフト錯視）</a:t>
            </a:r>
            <a:endParaRPr kumimoji="1" lang="ja-JP" altLang="en-US" sz="4600" b="1" dirty="0">
              <a:latin typeface="+mn-ea"/>
              <a:ea typeface="+mn-ea"/>
            </a:endParaRPr>
          </a:p>
        </p:txBody>
      </p:sp>
      <p:grpSp>
        <p:nvGrpSpPr>
          <p:cNvPr id="4" name="グループ化 3"/>
          <p:cNvGrpSpPr/>
          <p:nvPr/>
        </p:nvGrpSpPr>
        <p:grpSpPr>
          <a:xfrm>
            <a:off x="9287311" y="3813306"/>
            <a:ext cx="2338632" cy="2235802"/>
            <a:chOff x="9647593" y="3813306"/>
            <a:chExt cx="1978349" cy="1699004"/>
          </a:xfrm>
        </p:grpSpPr>
        <p:sp>
          <p:nvSpPr>
            <p:cNvPr id="3" name="円弧 2"/>
            <p:cNvSpPr/>
            <p:nvPr/>
          </p:nvSpPr>
          <p:spPr>
            <a:xfrm>
              <a:off x="9647593" y="3813306"/>
              <a:ext cx="1978349" cy="1699004"/>
            </a:xfrm>
            <a:prstGeom prst="arc">
              <a:avLst>
                <a:gd name="adj1" fmla="val 13192274"/>
                <a:gd name="adj2" fmla="val 19325593"/>
              </a:avLst>
            </a:prstGeom>
            <a:ln w="38100">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円弧 5"/>
            <p:cNvSpPr/>
            <p:nvPr/>
          </p:nvSpPr>
          <p:spPr>
            <a:xfrm>
              <a:off x="9824273" y="4030182"/>
              <a:ext cx="1624983" cy="1297148"/>
            </a:xfrm>
            <a:prstGeom prst="arc">
              <a:avLst>
                <a:gd name="adj1" fmla="val 13192274"/>
                <a:gd name="adj2" fmla="val 19503392"/>
              </a:avLst>
            </a:prstGeom>
            <a:ln w="38100">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円弧 6"/>
            <p:cNvSpPr/>
            <p:nvPr/>
          </p:nvSpPr>
          <p:spPr>
            <a:xfrm>
              <a:off x="9967881" y="4273017"/>
              <a:ext cx="1337769" cy="984510"/>
            </a:xfrm>
            <a:prstGeom prst="arc">
              <a:avLst>
                <a:gd name="adj1" fmla="val 13192274"/>
                <a:gd name="adj2" fmla="val 19325593"/>
              </a:avLst>
            </a:prstGeom>
            <a:ln w="38100">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円弧 7"/>
            <p:cNvSpPr/>
            <p:nvPr/>
          </p:nvSpPr>
          <p:spPr>
            <a:xfrm>
              <a:off x="10189028" y="4515852"/>
              <a:ext cx="994787" cy="759533"/>
            </a:xfrm>
            <a:prstGeom prst="arc">
              <a:avLst>
                <a:gd name="adj1" fmla="val 13192274"/>
                <a:gd name="adj2" fmla="val 19325593"/>
              </a:avLst>
            </a:prstGeom>
            <a:ln w="38100">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Tree>
    <p:extLst>
      <p:ext uri="{BB962C8B-B14F-4D97-AF65-F5344CB8AC3E}">
        <p14:creationId xmlns:p14="http://schemas.microsoft.com/office/powerpoint/2010/main" val="33328570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AFF3C3-1CFD-C7BA-1710-BECDBCF4BECA}"/>
              </a:ext>
            </a:extLst>
          </p:cNvPr>
          <p:cNvSpPr>
            <a:spLocks noGrp="1"/>
          </p:cNvSpPr>
          <p:nvPr>
            <p:ph type="title"/>
          </p:nvPr>
        </p:nvSpPr>
        <p:spPr>
          <a:xfrm>
            <a:off x="638881" y="670218"/>
            <a:ext cx="10909640" cy="1065836"/>
          </a:xfrm>
        </p:spPr>
        <p:txBody>
          <a:bodyPr vert="horz" lIns="91440" tIns="45720" rIns="91440" bIns="45720" rtlCol="0" anchor="ctr">
            <a:normAutofit fontScale="90000"/>
          </a:bodyPr>
          <a:lstStyle/>
          <a:p>
            <a:pPr algn="ctr"/>
            <a:r>
              <a:rPr kumimoji="1" lang="ja-JP" altLang="en-US" sz="4600" b="1" dirty="0">
                <a:latin typeface="+mn-ea"/>
                <a:ea typeface="+mn-ea"/>
              </a:rPr>
              <a:t>回転しているように見える錯視</a:t>
            </a:r>
            <a:r>
              <a:rPr kumimoji="1" lang="en-US" altLang="ja-JP" sz="4600" b="1" dirty="0">
                <a:latin typeface="+mn-ea"/>
                <a:ea typeface="+mn-ea"/>
              </a:rPr>
              <a:t/>
            </a:r>
            <a:br>
              <a:rPr kumimoji="1" lang="en-US" altLang="ja-JP" sz="4600" b="1" dirty="0">
                <a:latin typeface="+mn-ea"/>
                <a:ea typeface="+mn-ea"/>
              </a:rPr>
            </a:br>
            <a:r>
              <a:rPr kumimoji="1" lang="ja-JP" altLang="en-US" sz="4600" b="1" dirty="0">
                <a:latin typeface="+mn-ea"/>
                <a:ea typeface="+mn-ea"/>
              </a:rPr>
              <a:t>（中心ドリフト錯視）</a:t>
            </a:r>
          </a:p>
        </p:txBody>
      </p:sp>
      <p:pic>
        <p:nvPicPr>
          <p:cNvPr id="7" name="図 6">
            <a:extLst>
              <a:ext uri="{FF2B5EF4-FFF2-40B4-BE49-F238E27FC236}">
                <a16:creationId xmlns:a16="http://schemas.microsoft.com/office/drawing/2014/main" id="{B63858D3-2A32-25FC-FBF6-8601F7D9F9DA}"/>
              </a:ext>
            </a:extLst>
          </p:cNvPr>
          <p:cNvPicPr>
            <a:picLocks noChangeAspect="1"/>
          </p:cNvPicPr>
          <p:nvPr/>
        </p:nvPicPr>
        <p:blipFill>
          <a:blip r:embed="rId2"/>
          <a:stretch>
            <a:fillRect/>
          </a:stretch>
        </p:blipFill>
        <p:spPr>
          <a:xfrm>
            <a:off x="5136205" y="3186707"/>
            <a:ext cx="2087092" cy="2343701"/>
          </a:xfrm>
          <a:prstGeom prst="rect">
            <a:avLst/>
          </a:prstGeom>
        </p:spPr>
      </p:pic>
      <p:pic>
        <p:nvPicPr>
          <p:cNvPr id="4" name="コンテンツ プレースホルダー 3">
            <a:extLst>
              <a:ext uri="{FF2B5EF4-FFF2-40B4-BE49-F238E27FC236}">
                <a16:creationId xmlns:a16="http://schemas.microsoft.com/office/drawing/2014/main" id="{49344DBF-1850-B4A8-5356-D60E3CC3097D}"/>
              </a:ext>
            </a:extLst>
          </p:cNvPr>
          <p:cNvPicPr>
            <a:picLocks noGrp="1" noChangeAspect="1"/>
          </p:cNvPicPr>
          <p:nvPr>
            <p:ph idx="1"/>
          </p:nvPr>
        </p:nvPicPr>
        <p:blipFill>
          <a:blip r:embed="rId3"/>
          <a:stretch>
            <a:fillRect/>
          </a:stretch>
        </p:blipFill>
        <p:spPr>
          <a:xfrm>
            <a:off x="654511" y="2619784"/>
            <a:ext cx="3600041" cy="3600041"/>
          </a:xfrm>
          <a:prstGeom prst="rect">
            <a:avLst/>
          </a:prstGeom>
        </p:spPr>
      </p:pic>
      <p:pic>
        <p:nvPicPr>
          <p:cNvPr id="5" name="図 4">
            <a:extLst>
              <a:ext uri="{FF2B5EF4-FFF2-40B4-BE49-F238E27FC236}">
                <a16:creationId xmlns:a16="http://schemas.microsoft.com/office/drawing/2014/main" id="{2406E951-6B76-72BF-AB8B-6D2A029BC3B8}"/>
              </a:ext>
            </a:extLst>
          </p:cNvPr>
          <p:cNvPicPr>
            <a:picLocks noChangeAspect="1"/>
          </p:cNvPicPr>
          <p:nvPr/>
        </p:nvPicPr>
        <p:blipFill>
          <a:blip r:embed="rId4"/>
          <a:stretch>
            <a:fillRect/>
          </a:stretch>
        </p:blipFill>
        <p:spPr>
          <a:xfrm>
            <a:off x="8214029" y="2619784"/>
            <a:ext cx="3612542" cy="3600041"/>
          </a:xfrm>
          <a:prstGeom prst="rect">
            <a:avLst/>
          </a:prstGeom>
        </p:spPr>
      </p:pic>
    </p:spTree>
    <p:extLst>
      <p:ext uri="{BB962C8B-B14F-4D97-AF65-F5344CB8AC3E}">
        <p14:creationId xmlns:p14="http://schemas.microsoft.com/office/powerpoint/2010/main" val="19684500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ー 7" descr="タワー が含まれている画像&#10;&#10;自動的に生成された説明">
            <a:extLst>
              <a:ext uri="{FF2B5EF4-FFF2-40B4-BE49-F238E27FC236}">
                <a16:creationId xmlns:a16="http://schemas.microsoft.com/office/drawing/2014/main" id="{C00B4539-AADC-2AE2-6334-160E4C7DD0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0466" y="1176384"/>
            <a:ext cx="5571067" cy="5571067"/>
          </a:xfrm>
          <a:prstGeom prst="rect">
            <a:avLst/>
          </a:prstGeom>
        </p:spPr>
      </p:pic>
      <p:sp>
        <p:nvSpPr>
          <p:cNvPr id="2" name="テキスト ボックス 1">
            <a:extLst>
              <a:ext uri="{FF2B5EF4-FFF2-40B4-BE49-F238E27FC236}">
                <a16:creationId xmlns:a16="http://schemas.microsoft.com/office/drawing/2014/main" id="{D160814A-5F00-D49D-CA4A-EE306ECC0D6C}"/>
              </a:ext>
            </a:extLst>
          </p:cNvPr>
          <p:cNvSpPr txBox="1"/>
          <p:nvPr/>
        </p:nvSpPr>
        <p:spPr>
          <a:xfrm>
            <a:off x="9241277" y="807396"/>
            <a:ext cx="2607012" cy="1938992"/>
          </a:xfrm>
          <a:prstGeom prst="rect">
            <a:avLst/>
          </a:prstGeom>
          <a:noFill/>
        </p:spPr>
        <p:txBody>
          <a:bodyPr wrap="square" rtlCol="0">
            <a:spAutoFit/>
          </a:bodyPr>
          <a:lstStyle/>
          <a:p>
            <a:r>
              <a:rPr kumimoji="1" lang="ja-JP" altLang="en-US" sz="2400" b="1" dirty="0"/>
              <a:t>外側</a:t>
            </a:r>
            <a:r>
              <a:rPr kumimoji="1" lang="en-US" altLang="ja-JP" sz="2400" b="1" dirty="0"/>
              <a:t>2</a:t>
            </a:r>
            <a:r>
              <a:rPr kumimoji="1" lang="ja-JP" altLang="en-US" sz="2400" b="1" dirty="0"/>
              <a:t>本が反時計回りに、</a:t>
            </a:r>
            <a:endParaRPr kumimoji="1" lang="en-US" altLang="ja-JP" sz="2400" b="1" dirty="0"/>
          </a:p>
          <a:p>
            <a:r>
              <a:rPr lang="ja-JP" altLang="en-US" sz="2400" b="1" dirty="0"/>
              <a:t>内側</a:t>
            </a:r>
            <a:r>
              <a:rPr lang="en-US" altLang="ja-JP" sz="2400" b="1" dirty="0"/>
              <a:t>2</a:t>
            </a:r>
            <a:r>
              <a:rPr lang="ja-JP" altLang="en-US" sz="2400" b="1" dirty="0"/>
              <a:t>本が時計回りに</a:t>
            </a:r>
            <a:r>
              <a:rPr kumimoji="1" lang="ja-JP" altLang="en-US" sz="2400" b="1" dirty="0"/>
              <a:t>回って見える。</a:t>
            </a:r>
          </a:p>
        </p:txBody>
      </p:sp>
      <p:sp>
        <p:nvSpPr>
          <p:cNvPr id="3" name="タイトル 1">
            <a:extLst>
              <a:ext uri="{FF2B5EF4-FFF2-40B4-BE49-F238E27FC236}">
                <a16:creationId xmlns:a16="http://schemas.microsoft.com/office/drawing/2014/main" id="{6DF2E6A8-D2EC-D122-F15C-E3546C599DBE}"/>
              </a:ext>
            </a:extLst>
          </p:cNvPr>
          <p:cNvSpPr>
            <a:spLocks noGrp="1"/>
          </p:cNvSpPr>
          <p:nvPr>
            <p:ph type="title"/>
          </p:nvPr>
        </p:nvSpPr>
        <p:spPr>
          <a:xfrm>
            <a:off x="343711" y="110548"/>
            <a:ext cx="10909640" cy="1065836"/>
          </a:xfrm>
        </p:spPr>
        <p:txBody>
          <a:bodyPr vert="horz" lIns="91440" tIns="45720" rIns="91440" bIns="45720" rtlCol="0" anchor="ctr">
            <a:normAutofit fontScale="90000"/>
          </a:bodyPr>
          <a:lstStyle/>
          <a:p>
            <a:pPr algn="ctr"/>
            <a:r>
              <a:rPr kumimoji="1" lang="ja-JP" altLang="en-US" sz="4600" b="1" dirty="0">
                <a:latin typeface="+mn-ea"/>
                <a:ea typeface="+mn-ea"/>
              </a:rPr>
              <a:t>回転しているように見える錯視</a:t>
            </a:r>
            <a:r>
              <a:rPr kumimoji="1" lang="en-US" altLang="ja-JP" sz="4600" b="1" dirty="0">
                <a:latin typeface="+mn-ea"/>
                <a:ea typeface="+mn-ea"/>
              </a:rPr>
              <a:t/>
            </a:r>
            <a:br>
              <a:rPr kumimoji="1" lang="en-US" altLang="ja-JP" sz="4600" b="1" dirty="0">
                <a:latin typeface="+mn-ea"/>
                <a:ea typeface="+mn-ea"/>
              </a:rPr>
            </a:br>
            <a:r>
              <a:rPr kumimoji="1" lang="ja-JP" altLang="en-US" sz="4600" b="1" dirty="0">
                <a:latin typeface="+mn-ea"/>
                <a:ea typeface="+mn-ea"/>
              </a:rPr>
              <a:t>（中心ドリフト錯視）</a:t>
            </a:r>
          </a:p>
        </p:txBody>
      </p:sp>
      <p:grpSp>
        <p:nvGrpSpPr>
          <p:cNvPr id="5" name="グループ化 4"/>
          <p:cNvGrpSpPr/>
          <p:nvPr/>
        </p:nvGrpSpPr>
        <p:grpSpPr>
          <a:xfrm flipH="1">
            <a:off x="9392929" y="3443236"/>
            <a:ext cx="2303707" cy="2235802"/>
            <a:chOff x="9647593" y="3813306"/>
            <a:chExt cx="1978349" cy="1699004"/>
          </a:xfrm>
        </p:grpSpPr>
        <p:sp>
          <p:nvSpPr>
            <p:cNvPr id="6" name="円弧 5"/>
            <p:cNvSpPr/>
            <p:nvPr/>
          </p:nvSpPr>
          <p:spPr>
            <a:xfrm>
              <a:off x="9647593" y="3813306"/>
              <a:ext cx="1978349" cy="1699004"/>
            </a:xfrm>
            <a:prstGeom prst="arc">
              <a:avLst>
                <a:gd name="adj1" fmla="val 13192274"/>
                <a:gd name="adj2" fmla="val 19325593"/>
              </a:avLst>
            </a:prstGeom>
            <a:ln w="38100">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円弧 6"/>
            <p:cNvSpPr/>
            <p:nvPr/>
          </p:nvSpPr>
          <p:spPr>
            <a:xfrm>
              <a:off x="9824273" y="4030182"/>
              <a:ext cx="1624983" cy="1297148"/>
            </a:xfrm>
            <a:prstGeom prst="arc">
              <a:avLst>
                <a:gd name="adj1" fmla="val 13192274"/>
                <a:gd name="adj2" fmla="val 19503392"/>
              </a:avLst>
            </a:prstGeom>
            <a:ln w="38100">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円弧 8"/>
            <p:cNvSpPr/>
            <p:nvPr/>
          </p:nvSpPr>
          <p:spPr>
            <a:xfrm>
              <a:off x="9967881" y="4273017"/>
              <a:ext cx="1337769" cy="984510"/>
            </a:xfrm>
            <a:prstGeom prst="arc">
              <a:avLst>
                <a:gd name="adj1" fmla="val 13192274"/>
                <a:gd name="adj2" fmla="val 19325593"/>
              </a:avLst>
            </a:prstGeom>
            <a:ln w="38100">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円弧 9"/>
            <p:cNvSpPr/>
            <p:nvPr/>
          </p:nvSpPr>
          <p:spPr>
            <a:xfrm>
              <a:off x="10189028" y="4515852"/>
              <a:ext cx="994787" cy="759533"/>
            </a:xfrm>
            <a:prstGeom prst="arc">
              <a:avLst>
                <a:gd name="adj1" fmla="val 13192274"/>
                <a:gd name="adj2" fmla="val 19325593"/>
              </a:avLst>
            </a:prstGeom>
            <a:ln w="38100">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Tree>
    <p:extLst>
      <p:ext uri="{BB962C8B-B14F-4D97-AF65-F5344CB8AC3E}">
        <p14:creationId xmlns:p14="http://schemas.microsoft.com/office/powerpoint/2010/main" val="15396269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コンテンツ プレースホルダー 12" descr="タワー が含まれている画像&#10;&#10;自動的に生成された説明">
            <a:extLst>
              <a:ext uri="{FF2B5EF4-FFF2-40B4-BE49-F238E27FC236}">
                <a16:creationId xmlns:a16="http://schemas.microsoft.com/office/drawing/2014/main" id="{AAF0FC56-977C-3F75-5485-8584B6F2D7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715" y="1158856"/>
            <a:ext cx="5419963" cy="5419963"/>
          </a:xfrm>
          <a:prstGeom prst="rect">
            <a:avLst/>
          </a:prstGeom>
        </p:spPr>
      </p:pic>
      <p:pic>
        <p:nvPicPr>
          <p:cNvPr id="3" name="コンテンツ プレースホルダー 7" descr="タワー が含まれている画像&#10;&#10;自動的に生成された説明">
            <a:extLst>
              <a:ext uri="{FF2B5EF4-FFF2-40B4-BE49-F238E27FC236}">
                <a16:creationId xmlns:a16="http://schemas.microsoft.com/office/drawing/2014/main" id="{C67E3A34-510B-0186-B6F0-91BE766FB6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3218" y="1083303"/>
            <a:ext cx="5571067" cy="5571067"/>
          </a:xfrm>
          <a:prstGeom prst="rect">
            <a:avLst/>
          </a:prstGeom>
        </p:spPr>
      </p:pic>
      <p:sp>
        <p:nvSpPr>
          <p:cNvPr id="4" name="テキスト ボックス 3">
            <a:extLst>
              <a:ext uri="{FF2B5EF4-FFF2-40B4-BE49-F238E27FC236}">
                <a16:creationId xmlns:a16="http://schemas.microsoft.com/office/drawing/2014/main" id="{DFEBC55D-CEE0-0D51-469A-1E11641F3C00}"/>
              </a:ext>
            </a:extLst>
          </p:cNvPr>
          <p:cNvSpPr txBox="1"/>
          <p:nvPr/>
        </p:nvSpPr>
        <p:spPr>
          <a:xfrm>
            <a:off x="387354" y="204749"/>
            <a:ext cx="12113939" cy="954107"/>
          </a:xfrm>
          <a:prstGeom prst="rect">
            <a:avLst/>
          </a:prstGeom>
          <a:noFill/>
        </p:spPr>
        <p:txBody>
          <a:bodyPr wrap="square" rtlCol="0">
            <a:spAutoFit/>
          </a:bodyPr>
          <a:lstStyle/>
          <a:p>
            <a:r>
              <a:rPr lang="ja-JP" altLang="en-US" sz="2800" b="1" dirty="0"/>
              <a:t>同じ絵柄で、トーンカーブが違うだけで、階調反転画像との交互表示</a:t>
            </a:r>
            <a:endParaRPr lang="en-US" altLang="ja-JP" sz="2800" b="1" dirty="0"/>
          </a:p>
          <a:p>
            <a:r>
              <a:rPr lang="ja-JP" altLang="en-US" sz="2800" b="1" dirty="0"/>
              <a:t>をした場合の回転方向が逆になる</a:t>
            </a:r>
            <a:endParaRPr kumimoji="1" lang="ja-JP" altLang="en-US" sz="2800" b="1" dirty="0"/>
          </a:p>
        </p:txBody>
      </p:sp>
    </p:spTree>
    <p:extLst>
      <p:ext uri="{BB962C8B-B14F-4D97-AF65-F5344CB8AC3E}">
        <p14:creationId xmlns:p14="http://schemas.microsoft.com/office/powerpoint/2010/main" val="32559162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99E702-A968-E36B-2D89-63A54BA53417}"/>
              </a:ext>
            </a:extLst>
          </p:cNvPr>
          <p:cNvSpPr>
            <a:spLocks noGrp="1"/>
          </p:cNvSpPr>
          <p:nvPr>
            <p:ph type="title"/>
          </p:nvPr>
        </p:nvSpPr>
        <p:spPr>
          <a:xfrm>
            <a:off x="838200" y="365125"/>
            <a:ext cx="10515600" cy="1325563"/>
          </a:xfrm>
        </p:spPr>
        <p:txBody>
          <a:bodyPr>
            <a:normAutofit/>
          </a:bodyPr>
          <a:lstStyle/>
          <a:p>
            <a:r>
              <a:rPr kumimoji="1" lang="ja-JP" altLang="en-US" sz="5400" b="1" dirty="0"/>
              <a:t>むすび</a:t>
            </a:r>
          </a:p>
        </p:txBody>
      </p:sp>
      <p:sp>
        <p:nvSpPr>
          <p:cNvPr id="3" name="コンテンツ プレースホルダー 2">
            <a:extLst>
              <a:ext uri="{FF2B5EF4-FFF2-40B4-BE49-F238E27FC236}">
                <a16:creationId xmlns:a16="http://schemas.microsoft.com/office/drawing/2014/main" id="{5A0226D5-4AC4-F030-1796-ED081769FA51}"/>
              </a:ext>
            </a:extLst>
          </p:cNvPr>
          <p:cNvSpPr>
            <a:spLocks noGrp="1"/>
          </p:cNvSpPr>
          <p:nvPr>
            <p:ph idx="1"/>
          </p:nvPr>
        </p:nvSpPr>
        <p:spPr>
          <a:xfrm>
            <a:off x="838200" y="1817225"/>
            <a:ext cx="10515600" cy="4364119"/>
          </a:xfrm>
        </p:spPr>
        <p:txBody>
          <a:bodyPr>
            <a:noAutofit/>
          </a:bodyPr>
          <a:lstStyle/>
          <a:p>
            <a:pPr marL="0" indent="0">
              <a:buNone/>
            </a:pPr>
            <a:r>
              <a:rPr kumimoji="1" lang="ja-JP" altLang="en-US" sz="3200" b="1" dirty="0"/>
              <a:t>錯視量を増大する手法である階調反転画像との交互表示を、</a:t>
            </a:r>
            <a:r>
              <a:rPr lang="ja-JP" altLang="en-US" sz="3200" b="1" dirty="0"/>
              <a:t>周辺ドリフト錯視と中心ドリフト錯視</a:t>
            </a:r>
            <a:r>
              <a:rPr kumimoji="1" lang="ja-JP" altLang="en-US" sz="3200" b="1" dirty="0"/>
              <a:t>に対して行ったところ、動いて見える方向が逆に</a:t>
            </a:r>
            <a:r>
              <a:rPr lang="ja-JP" altLang="en-US" sz="3200" b="1" dirty="0"/>
              <a:t>なり</a:t>
            </a:r>
            <a:r>
              <a:rPr kumimoji="1" lang="ja-JP" altLang="en-US" sz="3200" b="1" dirty="0"/>
              <a:t>、両者の判別が可能であることを発見した。</a:t>
            </a:r>
            <a:endParaRPr lang="en-US" altLang="ja-JP" sz="3200" b="1" dirty="0"/>
          </a:p>
          <a:p>
            <a:pPr marL="0" indent="0">
              <a:buNone/>
            </a:pPr>
            <a:r>
              <a:rPr kumimoji="1" lang="ja-JP" altLang="en-US" sz="3200" b="1" dirty="0"/>
              <a:t>さらに、</a:t>
            </a:r>
            <a:r>
              <a:rPr kumimoji="1" lang="en-US" altLang="ja-JP" sz="3200" b="1" dirty="0"/>
              <a:t>1</a:t>
            </a:r>
            <a:r>
              <a:rPr kumimoji="1" lang="ja-JP" altLang="en-US" sz="3200" b="1" dirty="0"/>
              <a:t>枚の元画像のトーンカーブを変更することによって、</a:t>
            </a:r>
            <a:r>
              <a:rPr lang="ja-JP" altLang="en-US" sz="3200" b="1" dirty="0"/>
              <a:t>周辺ドリフト錯視</a:t>
            </a:r>
            <a:r>
              <a:rPr kumimoji="1" lang="ja-JP" altLang="en-US" sz="3200" b="1" dirty="0"/>
              <a:t>も中心ドリフト錯視も生成できることがわかった。</a:t>
            </a:r>
            <a:endParaRPr lang="en-US" altLang="ja-JP" sz="3200" b="1" dirty="0"/>
          </a:p>
          <a:p>
            <a:pPr marL="0" indent="0">
              <a:buNone/>
            </a:pPr>
            <a:r>
              <a:rPr kumimoji="1" lang="ja-JP" altLang="en-US" sz="3200" b="1" dirty="0"/>
              <a:t>これらの知見は、</a:t>
            </a:r>
            <a:r>
              <a:rPr lang="ja-JP" altLang="en-US" sz="3200" b="1" dirty="0"/>
              <a:t>周辺ドリフト錯視</a:t>
            </a:r>
            <a:r>
              <a:rPr kumimoji="1" lang="ja-JP" altLang="en-US" sz="3200" b="1" dirty="0"/>
              <a:t>と</a:t>
            </a:r>
            <a:r>
              <a:rPr lang="ja-JP" altLang="en-US" sz="3200" b="1" dirty="0"/>
              <a:t>中心ドリフト錯視</a:t>
            </a:r>
            <a:r>
              <a:rPr kumimoji="1" lang="ja-JP" altLang="en-US" sz="3200" b="1" dirty="0"/>
              <a:t>とのメカニズムの違いを解明する手がかりになると期待される。</a:t>
            </a:r>
          </a:p>
        </p:txBody>
      </p:sp>
    </p:spTree>
    <p:extLst>
      <p:ext uri="{BB962C8B-B14F-4D97-AF65-F5344CB8AC3E}">
        <p14:creationId xmlns:p14="http://schemas.microsoft.com/office/powerpoint/2010/main" val="39239529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6A9AA05-0FDC-DA5F-B6A3-DE87EC5D821C}"/>
              </a:ext>
            </a:extLst>
          </p:cNvPr>
          <p:cNvSpPr txBox="1"/>
          <p:nvPr/>
        </p:nvSpPr>
        <p:spPr>
          <a:xfrm>
            <a:off x="1525394" y="749189"/>
            <a:ext cx="9141211" cy="5916620"/>
          </a:xfrm>
          <a:prstGeom prst="rect">
            <a:avLst/>
          </a:prstGeom>
          <a:noFill/>
        </p:spPr>
        <p:txBody>
          <a:bodyPr wrap="square">
            <a:spAutoFit/>
          </a:bodyPr>
          <a:lstStyle/>
          <a:p>
            <a:pPr marL="245745" marR="3175" indent="-255270">
              <a:lnSpc>
                <a:spcPct val="150000"/>
              </a:lnSpc>
              <a:spcAft>
                <a:spcPts val="15"/>
              </a:spcAft>
            </a:pPr>
            <a:r>
              <a:rPr lang="ja-JP" altLang="ja-JP" sz="2000" b="1" kern="100" dirty="0">
                <a:solidFill>
                  <a:srgbClr val="000000"/>
                </a:solidFill>
                <a:effectLst/>
                <a:latin typeface="游ゴシック" panose="020B0400000000000000" pitchFamily="50" charset="-128"/>
                <a:ea typeface="游ゴシック" panose="020B0400000000000000" pitchFamily="50" charset="-128"/>
                <a:cs typeface="ＭＳ Ｐ明朝" panose="02020600040205080304" pitchFamily="18" charset="-128"/>
              </a:rPr>
              <a:t>参考文献</a:t>
            </a:r>
          </a:p>
          <a:p>
            <a:pPr marL="245110" marR="3175" indent="-255905">
              <a:lnSpc>
                <a:spcPct val="150000"/>
              </a:lnSpc>
              <a:spcAft>
                <a:spcPts val="15"/>
              </a:spcAft>
            </a:pPr>
            <a:r>
              <a:rPr lang="en-US" altLang="ja-JP" sz="1800" b="1" u="sng" kern="100" dirty="0">
                <a:solidFill>
                  <a:srgbClr val="000000"/>
                </a:solidFill>
                <a:effectLst/>
                <a:latin typeface="游ゴシック" panose="020B0400000000000000" pitchFamily="50" charset="-128"/>
                <a:ea typeface="游ゴシック" panose="020B0400000000000000" pitchFamily="50" charset="-128"/>
                <a:cs typeface="ＭＳ Ｐ明朝" panose="02020600040205080304" pitchFamily="18" charset="-128"/>
              </a:rPr>
              <a:t>[1]</a:t>
            </a:r>
            <a:r>
              <a:rPr lang="en-US" altLang="ja-JP" sz="1800" b="1" kern="100" dirty="0">
                <a:solidFill>
                  <a:srgbClr val="000000"/>
                </a:solidFill>
                <a:effectLst/>
                <a:latin typeface="游ゴシック" panose="020B0400000000000000" pitchFamily="50" charset="-128"/>
                <a:ea typeface="游ゴシック" panose="020B0400000000000000" pitchFamily="50" charset="-128"/>
                <a:cs typeface="ＭＳ Ｐ明朝" panose="02020600040205080304" pitchFamily="18" charset="-128"/>
              </a:rPr>
              <a:t> A. Fraser and K. J. Wilcox</a:t>
            </a:r>
            <a:r>
              <a:rPr lang="en-US" altLang="ja-JP" sz="1800" b="1" u="sng" kern="100" dirty="0">
                <a:solidFill>
                  <a:srgbClr val="000000"/>
                </a:solidFill>
                <a:effectLst/>
                <a:latin typeface="游ゴシック" panose="020B0400000000000000" pitchFamily="50" charset="-128"/>
                <a:ea typeface="游ゴシック" panose="020B0400000000000000" pitchFamily="50" charset="-128"/>
                <a:cs typeface="ＭＳ Ｐ明朝" panose="02020600040205080304" pitchFamily="18" charset="-128"/>
              </a:rPr>
              <a:t>, </a:t>
            </a:r>
            <a:r>
              <a:rPr lang="en-US" altLang="ja-JP" sz="1800" b="1" kern="100" dirty="0">
                <a:solidFill>
                  <a:srgbClr val="000000"/>
                </a:solidFill>
                <a:effectLst/>
                <a:latin typeface="游ゴシック" panose="020B0400000000000000" pitchFamily="50" charset="-128"/>
                <a:ea typeface="游ゴシック" panose="020B0400000000000000" pitchFamily="50" charset="-128"/>
                <a:cs typeface="ＭＳ Ｐ明朝" panose="02020600040205080304" pitchFamily="18" charset="-128"/>
              </a:rPr>
              <a:t>Perception of illusory movement. Nature, 281, 565-566, 1979.</a:t>
            </a:r>
            <a:endParaRPr lang="ja-JP" altLang="ja-JP" sz="2000" b="1" kern="100" dirty="0">
              <a:solidFill>
                <a:srgbClr val="000000"/>
              </a:solidFill>
              <a:effectLst/>
              <a:latin typeface="游ゴシック" panose="020B0400000000000000" pitchFamily="50" charset="-128"/>
              <a:ea typeface="游ゴシック" panose="020B0400000000000000" pitchFamily="50" charset="-128"/>
              <a:cs typeface="ＭＳ Ｐ明朝" panose="02020600040205080304" pitchFamily="18" charset="-128"/>
            </a:endParaRPr>
          </a:p>
          <a:p>
            <a:pPr marL="245110" marR="3175" indent="-255905">
              <a:lnSpc>
                <a:spcPct val="150000"/>
              </a:lnSpc>
              <a:spcAft>
                <a:spcPts val="15"/>
              </a:spcAft>
            </a:pPr>
            <a:r>
              <a:rPr lang="en-US" altLang="ja-JP" sz="1800" b="1" kern="100" dirty="0">
                <a:solidFill>
                  <a:srgbClr val="000000"/>
                </a:solidFill>
                <a:effectLst/>
                <a:latin typeface="游ゴシック" panose="020B0400000000000000" pitchFamily="50" charset="-128"/>
                <a:ea typeface="游ゴシック" panose="020B0400000000000000" pitchFamily="50" charset="-128"/>
                <a:cs typeface="ＭＳ Ｐ明朝" panose="02020600040205080304" pitchFamily="18" charset="-128"/>
              </a:rPr>
              <a:t>[2] J. Faubert and A. M. Herbert, The peripheral drift illusion: A motion illusion in the visual periphery. Perception, 28, 617-621, 1999.</a:t>
            </a:r>
            <a:endParaRPr lang="ja-JP" altLang="ja-JP" sz="2000" b="1" kern="100" dirty="0">
              <a:solidFill>
                <a:srgbClr val="000000"/>
              </a:solidFill>
              <a:effectLst/>
              <a:latin typeface="游ゴシック" panose="020B0400000000000000" pitchFamily="50" charset="-128"/>
              <a:ea typeface="游ゴシック" panose="020B0400000000000000" pitchFamily="50" charset="-128"/>
              <a:cs typeface="ＭＳ Ｐ明朝" panose="02020600040205080304" pitchFamily="18" charset="-128"/>
            </a:endParaRPr>
          </a:p>
          <a:p>
            <a:pPr marL="245110" marR="3175" indent="-255905">
              <a:lnSpc>
                <a:spcPct val="150000"/>
              </a:lnSpc>
              <a:spcAft>
                <a:spcPts val="15"/>
              </a:spcAft>
            </a:pPr>
            <a:r>
              <a:rPr lang="en-US" altLang="ja-JP" sz="1800" b="1" kern="100" dirty="0">
                <a:solidFill>
                  <a:srgbClr val="000000"/>
                </a:solidFill>
                <a:effectLst/>
                <a:latin typeface="游ゴシック" panose="020B0400000000000000" pitchFamily="50" charset="-128"/>
                <a:ea typeface="游ゴシック" panose="020B0400000000000000" pitchFamily="50" charset="-128"/>
                <a:cs typeface="ＭＳ Ｐ明朝" panose="02020600040205080304" pitchFamily="18" charset="-128"/>
              </a:rPr>
              <a:t>[3] </a:t>
            </a:r>
            <a:r>
              <a:rPr lang="en-US" altLang="ja-JP" sz="1800" b="1" kern="100" dirty="0" err="1">
                <a:solidFill>
                  <a:srgbClr val="000000"/>
                </a:solidFill>
                <a:effectLst/>
                <a:latin typeface="游ゴシック" panose="020B0400000000000000" pitchFamily="50" charset="-128"/>
                <a:ea typeface="游ゴシック" panose="020B0400000000000000" pitchFamily="50" charset="-128"/>
                <a:cs typeface="ＭＳ Ｐ明朝" panose="02020600040205080304" pitchFamily="18" charset="-128"/>
              </a:rPr>
              <a:t>Akiyoshi</a:t>
            </a:r>
            <a:r>
              <a:rPr lang="en-US" altLang="ja-JP" sz="1800" b="1" kern="100" dirty="0">
                <a:solidFill>
                  <a:srgbClr val="000000"/>
                </a:solidFill>
                <a:effectLst/>
                <a:latin typeface="游ゴシック" panose="020B0400000000000000" pitchFamily="50" charset="-128"/>
                <a:ea typeface="游ゴシック" panose="020B0400000000000000" pitchFamily="50" charset="-128"/>
                <a:cs typeface="ＭＳ Ｐ明朝" panose="02020600040205080304" pitchFamily="18" charset="-128"/>
              </a:rPr>
              <a:t> </a:t>
            </a:r>
            <a:r>
              <a:rPr lang="en-US" altLang="ja-JP" sz="1800" b="1" kern="100" dirty="0" err="1">
                <a:solidFill>
                  <a:srgbClr val="000000"/>
                </a:solidFill>
                <a:effectLst/>
                <a:latin typeface="游ゴシック" panose="020B0400000000000000" pitchFamily="50" charset="-128"/>
                <a:ea typeface="游ゴシック" panose="020B0400000000000000" pitchFamily="50" charset="-128"/>
                <a:cs typeface="ＭＳ Ｐ明朝" panose="02020600040205080304" pitchFamily="18" charset="-128"/>
              </a:rPr>
              <a:t>Kitaoka</a:t>
            </a:r>
            <a:r>
              <a:rPr lang="en-US" altLang="ja-JP" sz="1800" b="1" kern="100" dirty="0">
                <a:solidFill>
                  <a:srgbClr val="000000"/>
                </a:solidFill>
                <a:effectLst/>
                <a:latin typeface="游ゴシック" panose="020B0400000000000000" pitchFamily="50" charset="-128"/>
                <a:ea typeface="游ゴシック" panose="020B0400000000000000" pitchFamily="50" charset="-128"/>
                <a:cs typeface="ＭＳ Ｐ明朝" panose="02020600040205080304" pitchFamily="18" charset="-128"/>
              </a:rPr>
              <a:t> and Hiroshi </a:t>
            </a:r>
            <a:r>
              <a:rPr lang="en-US" altLang="ja-JP" sz="1800" b="1" kern="100" dirty="0" err="1">
                <a:solidFill>
                  <a:srgbClr val="000000"/>
                </a:solidFill>
                <a:effectLst/>
                <a:latin typeface="游ゴシック" panose="020B0400000000000000" pitchFamily="50" charset="-128"/>
                <a:ea typeface="游ゴシック" panose="020B0400000000000000" pitchFamily="50" charset="-128"/>
                <a:cs typeface="ＭＳ Ｐ明朝" panose="02020600040205080304" pitchFamily="18" charset="-128"/>
              </a:rPr>
              <a:t>Ashida</a:t>
            </a:r>
            <a:r>
              <a:rPr lang="en-US" altLang="ja-JP" sz="1800" b="1" kern="100" dirty="0">
                <a:solidFill>
                  <a:srgbClr val="000000"/>
                </a:solidFill>
                <a:effectLst/>
                <a:latin typeface="游ゴシック" panose="020B0400000000000000" pitchFamily="50" charset="-128"/>
                <a:ea typeface="游ゴシック" panose="020B0400000000000000" pitchFamily="50" charset="-128"/>
                <a:cs typeface="ＭＳ Ｐ明朝" panose="02020600040205080304" pitchFamily="18" charset="-128"/>
              </a:rPr>
              <a:t>, A new anomalous motion illusion: the "central drift illusion" </a:t>
            </a:r>
            <a:r>
              <a:rPr lang="en-US" altLang="ja-JP" sz="1800" b="1" u="sng" kern="100" dirty="0">
                <a:solidFill>
                  <a:srgbClr val="000000"/>
                </a:solidFill>
                <a:effectLst/>
                <a:latin typeface="游ゴシック" panose="020B0400000000000000" pitchFamily="50" charset="-128"/>
                <a:ea typeface="游ゴシック" panose="020B0400000000000000" pitchFamily="50" charset="-128"/>
                <a:cs typeface="ＭＳ Ｐ明朝" panose="02020600040205080304" pitchFamily="18" charset="-128"/>
                <a:hlinkClick r:id="rId2"/>
              </a:rPr>
              <a:t>https://www.psy.ritsumei.ac.jp/akitaoka/VSJ04w.html</a:t>
            </a:r>
            <a:endParaRPr lang="ja-JP" altLang="ja-JP" sz="2000" b="1" kern="100" dirty="0">
              <a:solidFill>
                <a:srgbClr val="000000"/>
              </a:solidFill>
              <a:effectLst/>
              <a:latin typeface="游ゴシック" panose="020B0400000000000000" pitchFamily="50" charset="-128"/>
              <a:ea typeface="游ゴシック" panose="020B0400000000000000" pitchFamily="50" charset="-128"/>
              <a:cs typeface="ＭＳ Ｐ明朝" panose="02020600040205080304" pitchFamily="18" charset="-128"/>
            </a:endParaRPr>
          </a:p>
          <a:p>
            <a:pPr marL="245110" marR="3175" indent="-255905">
              <a:lnSpc>
                <a:spcPct val="150000"/>
              </a:lnSpc>
              <a:spcAft>
                <a:spcPts val="15"/>
              </a:spcAft>
            </a:pPr>
            <a:r>
              <a:rPr lang="en-US" altLang="ja-JP" sz="1800" b="1" kern="100" dirty="0">
                <a:solidFill>
                  <a:srgbClr val="000000"/>
                </a:solidFill>
                <a:effectLst/>
                <a:latin typeface="游ゴシック" panose="020B0400000000000000" pitchFamily="50" charset="-128"/>
                <a:ea typeface="游ゴシック" panose="020B0400000000000000" pitchFamily="50" charset="-128"/>
                <a:cs typeface="ＭＳ Ｐ明朝" panose="02020600040205080304" pitchFamily="18" charset="-128"/>
              </a:rPr>
              <a:t>[4] </a:t>
            </a:r>
            <a:r>
              <a:rPr lang="ja-JP" altLang="ja-JP" sz="1800" b="1" u="sng" kern="100" dirty="0">
                <a:solidFill>
                  <a:srgbClr val="000000"/>
                </a:solidFill>
                <a:effectLst/>
                <a:latin typeface="游ゴシック" panose="020B0400000000000000" pitchFamily="50" charset="-128"/>
                <a:ea typeface="游ゴシック" panose="020B0400000000000000" pitchFamily="50" charset="-128"/>
                <a:cs typeface="ＭＳ Ｐ明朝" panose="02020600040205080304" pitchFamily="18" charset="-128"/>
              </a:rPr>
              <a:t>小野</a:t>
            </a:r>
            <a:r>
              <a:rPr lang="ja-JP" altLang="ja-JP" sz="1800" b="1" kern="100" dirty="0">
                <a:solidFill>
                  <a:srgbClr val="000000"/>
                </a:solidFill>
                <a:effectLst/>
                <a:latin typeface="游ゴシック" panose="020B0400000000000000" pitchFamily="50" charset="-128"/>
                <a:ea typeface="游ゴシック" panose="020B0400000000000000" pitchFamily="50" charset="-128"/>
                <a:cs typeface="ＭＳ Ｐ明朝" panose="02020600040205080304" pitchFamily="18" charset="-128"/>
              </a:rPr>
              <a:t> 優希</a:t>
            </a:r>
            <a:r>
              <a:rPr lang="en-US" altLang="ja-JP" sz="1800" b="1" kern="100" dirty="0">
                <a:solidFill>
                  <a:srgbClr val="000000"/>
                </a:solidFill>
                <a:effectLst/>
                <a:latin typeface="游ゴシック" panose="020B0400000000000000" pitchFamily="50" charset="-128"/>
                <a:ea typeface="游ゴシック" panose="020B0400000000000000" pitchFamily="50" charset="-128"/>
                <a:cs typeface="ＭＳ Ｐ明朝" panose="02020600040205080304" pitchFamily="18" charset="-128"/>
              </a:rPr>
              <a:t>, </a:t>
            </a:r>
            <a:r>
              <a:rPr lang="ja-JP" altLang="ja-JP" sz="1800" b="1" kern="100" dirty="0">
                <a:solidFill>
                  <a:srgbClr val="000000"/>
                </a:solidFill>
                <a:effectLst/>
                <a:latin typeface="游ゴシック" panose="020B0400000000000000" pitchFamily="50" charset="-128"/>
                <a:ea typeface="游ゴシック" panose="020B0400000000000000" pitchFamily="50" charset="-128"/>
                <a:cs typeface="ＭＳ Ｐ明朝" panose="02020600040205080304" pitchFamily="18" charset="-128"/>
              </a:rPr>
              <a:t>谷中 一寿</a:t>
            </a:r>
            <a:r>
              <a:rPr lang="ja-JP" altLang="ja-JP" sz="1800" b="1" u="sng" kern="100" dirty="0">
                <a:solidFill>
                  <a:srgbClr val="000000"/>
                </a:solidFill>
                <a:effectLst/>
                <a:latin typeface="游ゴシック" panose="020B0400000000000000" pitchFamily="50" charset="-128"/>
                <a:ea typeface="游ゴシック" panose="020B0400000000000000" pitchFamily="50" charset="-128"/>
                <a:cs typeface="ＭＳ Ｐ明朝" panose="02020600040205080304" pitchFamily="18" charset="-128"/>
              </a:rPr>
              <a:t>，</a:t>
            </a:r>
            <a:r>
              <a:rPr lang="ja-JP" altLang="ja-JP" sz="1800" b="1" kern="100" dirty="0">
                <a:solidFill>
                  <a:srgbClr val="000000"/>
                </a:solidFill>
                <a:effectLst/>
                <a:latin typeface="游ゴシック" panose="020B0400000000000000" pitchFamily="50" charset="-128"/>
                <a:ea typeface="游ゴシック" panose="020B0400000000000000" pitchFamily="50" charset="-128"/>
                <a:cs typeface="ＭＳ Ｐ明朝" panose="02020600040205080304" pitchFamily="18" charset="-128"/>
              </a:rPr>
              <a:t>「蛇の回転」錯視のメカニズムの考察，画像電子学会第</a:t>
            </a:r>
            <a:r>
              <a:rPr lang="en-US" altLang="ja-JP" sz="1800" b="1" kern="100" dirty="0">
                <a:solidFill>
                  <a:srgbClr val="000000"/>
                </a:solidFill>
                <a:effectLst/>
                <a:latin typeface="游ゴシック" panose="020B0400000000000000" pitchFamily="50" charset="-128"/>
                <a:ea typeface="游ゴシック" panose="020B0400000000000000" pitchFamily="50" charset="-128"/>
                <a:cs typeface="ＭＳ Ｐ明朝" panose="02020600040205080304" pitchFamily="18" charset="-128"/>
              </a:rPr>
              <a:t>299</a:t>
            </a:r>
            <a:r>
              <a:rPr lang="ja-JP" altLang="ja-JP" sz="1800" b="1" kern="100" dirty="0">
                <a:solidFill>
                  <a:srgbClr val="000000"/>
                </a:solidFill>
                <a:effectLst/>
                <a:latin typeface="游ゴシック" panose="020B0400000000000000" pitchFamily="50" charset="-128"/>
                <a:ea typeface="游ゴシック" panose="020B0400000000000000" pitchFamily="50" charset="-128"/>
                <a:cs typeface="ＭＳ Ｐ明朝" panose="02020600040205080304" pitchFamily="18" charset="-128"/>
              </a:rPr>
              <a:t>回研究会</a:t>
            </a:r>
            <a:r>
              <a:rPr lang="en-US" altLang="ja-JP" sz="1800" b="1" kern="100" dirty="0">
                <a:solidFill>
                  <a:srgbClr val="000000"/>
                </a:solidFill>
                <a:effectLst/>
                <a:latin typeface="游ゴシック" panose="020B0400000000000000" pitchFamily="50" charset="-128"/>
                <a:ea typeface="游ゴシック" panose="020B0400000000000000" pitchFamily="50" charset="-128"/>
                <a:cs typeface="ＭＳ Ｐ明朝" panose="02020600040205080304" pitchFamily="18" charset="-128"/>
              </a:rPr>
              <a:t>in</a:t>
            </a:r>
            <a:r>
              <a:rPr lang="ja-JP" altLang="ja-JP" sz="1800" b="1" kern="100" dirty="0">
                <a:solidFill>
                  <a:srgbClr val="000000"/>
                </a:solidFill>
                <a:effectLst/>
                <a:latin typeface="游ゴシック" panose="020B0400000000000000" pitchFamily="50" charset="-128"/>
                <a:ea typeface="游ゴシック" panose="020B0400000000000000" pitchFamily="50" charset="-128"/>
                <a:cs typeface="ＭＳ Ｐ明朝" panose="02020600040205080304" pitchFamily="18" charset="-128"/>
              </a:rPr>
              <a:t>松山，</a:t>
            </a:r>
            <a:r>
              <a:rPr lang="en-US" altLang="ja-JP" sz="1800" b="1" kern="100" dirty="0">
                <a:solidFill>
                  <a:srgbClr val="000000"/>
                </a:solidFill>
                <a:effectLst/>
                <a:latin typeface="游ゴシック" panose="020B0400000000000000" pitchFamily="50" charset="-128"/>
                <a:ea typeface="游ゴシック" panose="020B0400000000000000" pitchFamily="50" charset="-128"/>
                <a:cs typeface="ＭＳ Ｐ明朝" panose="02020600040205080304" pitchFamily="18" charset="-128"/>
              </a:rPr>
              <a:t>pp. 5-10, 2022.</a:t>
            </a:r>
            <a:endParaRPr lang="ja-JP" altLang="ja-JP" sz="2000" b="1" kern="100" dirty="0">
              <a:solidFill>
                <a:srgbClr val="000000"/>
              </a:solidFill>
              <a:effectLst/>
              <a:latin typeface="游ゴシック" panose="020B0400000000000000" pitchFamily="50" charset="-128"/>
              <a:ea typeface="游ゴシック" panose="020B0400000000000000" pitchFamily="50" charset="-128"/>
              <a:cs typeface="ＭＳ Ｐ明朝" panose="02020600040205080304" pitchFamily="18" charset="-128"/>
            </a:endParaRPr>
          </a:p>
          <a:p>
            <a:pPr marL="245110" marR="3175" indent="-255905">
              <a:lnSpc>
                <a:spcPct val="150000"/>
              </a:lnSpc>
              <a:spcAft>
                <a:spcPts val="15"/>
              </a:spcAft>
            </a:pPr>
            <a:r>
              <a:rPr lang="en-US" altLang="ja-JP" sz="1800" b="1" kern="100" dirty="0">
                <a:solidFill>
                  <a:srgbClr val="000000"/>
                </a:solidFill>
                <a:effectLst/>
                <a:latin typeface="游ゴシック" panose="020B0400000000000000" pitchFamily="50" charset="-128"/>
                <a:ea typeface="游ゴシック" panose="020B0400000000000000" pitchFamily="50" charset="-128"/>
                <a:cs typeface="ＭＳ Ｐ明朝" panose="02020600040205080304" pitchFamily="18" charset="-128"/>
              </a:rPr>
              <a:t>[5] </a:t>
            </a:r>
            <a:r>
              <a:rPr lang="ja-JP" altLang="ja-JP" sz="1800" b="1" kern="100" dirty="0">
                <a:solidFill>
                  <a:srgbClr val="000000"/>
                </a:solidFill>
                <a:effectLst/>
                <a:latin typeface="游ゴシック" panose="020B0400000000000000" pitchFamily="50" charset="-128"/>
                <a:ea typeface="游ゴシック" panose="020B0400000000000000" pitchFamily="50" charset="-128"/>
                <a:cs typeface="ＭＳ Ｐ明朝" panose="02020600040205080304" pitchFamily="18" charset="-128"/>
              </a:rPr>
              <a:t>三原壯太</a:t>
            </a:r>
            <a:r>
              <a:rPr lang="en-US" altLang="ja-JP" sz="1800" b="1" kern="100" dirty="0">
                <a:solidFill>
                  <a:srgbClr val="000000"/>
                </a:solidFill>
                <a:effectLst/>
                <a:latin typeface="游ゴシック" panose="020B0400000000000000" pitchFamily="50" charset="-128"/>
                <a:ea typeface="游ゴシック" panose="020B0400000000000000" pitchFamily="50" charset="-128"/>
                <a:cs typeface="ＭＳ Ｐ明朝" panose="02020600040205080304" pitchFamily="18" charset="-128"/>
              </a:rPr>
              <a:t>, </a:t>
            </a:r>
            <a:r>
              <a:rPr lang="ja-JP" altLang="ja-JP" sz="1800" b="1" kern="100" dirty="0">
                <a:solidFill>
                  <a:srgbClr val="000000"/>
                </a:solidFill>
                <a:effectLst/>
                <a:latin typeface="游ゴシック" panose="020B0400000000000000" pitchFamily="50" charset="-128"/>
                <a:ea typeface="游ゴシック" panose="020B0400000000000000" pitchFamily="50" charset="-128"/>
                <a:cs typeface="ＭＳ Ｐ明朝" panose="02020600040205080304" pitchFamily="18" charset="-128"/>
              </a:rPr>
              <a:t>谷中一寿，</a:t>
            </a:r>
            <a:r>
              <a:rPr lang="en-US" altLang="ja-JP" sz="1800" b="1" kern="100" dirty="0">
                <a:solidFill>
                  <a:srgbClr val="000000"/>
                </a:solidFill>
                <a:effectLst/>
                <a:latin typeface="游ゴシック" panose="020B0400000000000000" pitchFamily="50" charset="-128"/>
                <a:ea typeface="游ゴシック" panose="020B0400000000000000" pitchFamily="50" charset="-128"/>
                <a:cs typeface="ＭＳ Ｐ明朝" panose="02020600040205080304" pitchFamily="18" charset="-128"/>
              </a:rPr>
              <a:t>2 </a:t>
            </a:r>
            <a:r>
              <a:rPr lang="ja-JP" altLang="ja-JP" sz="1800" b="1" kern="100" dirty="0">
                <a:solidFill>
                  <a:srgbClr val="000000"/>
                </a:solidFill>
                <a:effectLst/>
                <a:latin typeface="游ゴシック" panose="020B0400000000000000" pitchFamily="50" charset="-128"/>
                <a:ea typeface="游ゴシック" panose="020B0400000000000000" pitchFamily="50" charset="-128"/>
                <a:cs typeface="ＭＳ Ｐ明朝" panose="02020600040205080304" pitchFamily="18" charset="-128"/>
              </a:rPr>
              <a:t>枚の画像の交互表示による線分の伸長錯視，画像電子学会 第</a:t>
            </a:r>
            <a:r>
              <a:rPr lang="en-US" altLang="ja-JP" sz="1800" b="1" kern="100" dirty="0">
                <a:solidFill>
                  <a:srgbClr val="000000"/>
                </a:solidFill>
                <a:effectLst/>
                <a:latin typeface="游ゴシック" panose="020B0400000000000000" pitchFamily="50" charset="-128"/>
                <a:ea typeface="游ゴシック" panose="020B0400000000000000" pitchFamily="50" charset="-128"/>
                <a:cs typeface="ＭＳ Ｐ明朝" panose="02020600040205080304" pitchFamily="18" charset="-128"/>
              </a:rPr>
              <a:t>303</a:t>
            </a:r>
            <a:r>
              <a:rPr lang="ja-JP" altLang="ja-JP" sz="1800" b="1" kern="100" dirty="0">
                <a:solidFill>
                  <a:srgbClr val="000000"/>
                </a:solidFill>
                <a:effectLst/>
                <a:latin typeface="游ゴシック" panose="020B0400000000000000" pitchFamily="50" charset="-128"/>
                <a:ea typeface="游ゴシック" panose="020B0400000000000000" pitchFamily="50" charset="-128"/>
                <a:cs typeface="ＭＳ Ｐ明朝" panose="02020600040205080304" pitchFamily="18" charset="-128"/>
              </a:rPr>
              <a:t>回研究会</a:t>
            </a:r>
            <a:r>
              <a:rPr lang="en-US" altLang="ja-JP" sz="1800" b="1" kern="100" dirty="0">
                <a:solidFill>
                  <a:srgbClr val="000000"/>
                </a:solidFill>
                <a:effectLst/>
                <a:latin typeface="游ゴシック" panose="020B0400000000000000" pitchFamily="50" charset="-128"/>
                <a:ea typeface="游ゴシック" panose="020B0400000000000000" pitchFamily="50" charset="-128"/>
                <a:cs typeface="ＭＳ Ｐ明朝" panose="02020600040205080304" pitchFamily="18" charset="-128"/>
              </a:rPr>
              <a:t> in </a:t>
            </a:r>
            <a:r>
              <a:rPr lang="ja-JP" altLang="ja-JP" sz="1800" b="1" kern="100" dirty="0">
                <a:solidFill>
                  <a:srgbClr val="000000"/>
                </a:solidFill>
                <a:effectLst/>
                <a:latin typeface="游ゴシック" panose="020B0400000000000000" pitchFamily="50" charset="-128"/>
                <a:ea typeface="游ゴシック" panose="020B0400000000000000" pitchFamily="50" charset="-128"/>
                <a:cs typeface="ＭＳ Ｐ明朝" panose="02020600040205080304" pitchFamily="18" charset="-128"/>
              </a:rPr>
              <a:t>広島，</a:t>
            </a:r>
            <a:r>
              <a:rPr lang="en-US" altLang="ja-JP" sz="1800" b="1" kern="100" dirty="0">
                <a:solidFill>
                  <a:srgbClr val="000000"/>
                </a:solidFill>
                <a:effectLst/>
                <a:latin typeface="游ゴシック" panose="020B0400000000000000" pitchFamily="50" charset="-128"/>
                <a:ea typeface="游ゴシック" panose="020B0400000000000000" pitchFamily="50" charset="-128"/>
                <a:cs typeface="ＭＳ Ｐ明朝" panose="02020600040205080304" pitchFamily="18" charset="-128"/>
              </a:rPr>
              <a:t>pp. 152-157, 2023. </a:t>
            </a:r>
            <a:endParaRPr lang="ja-JP" altLang="ja-JP" sz="2000" b="1" kern="100" dirty="0">
              <a:solidFill>
                <a:srgbClr val="000000"/>
              </a:solidFill>
              <a:effectLst/>
              <a:latin typeface="游ゴシック" panose="020B0400000000000000" pitchFamily="50" charset="-128"/>
              <a:ea typeface="游ゴシック" panose="020B0400000000000000" pitchFamily="50" charset="-128"/>
              <a:cs typeface="ＭＳ Ｐ明朝" panose="02020600040205080304" pitchFamily="18" charset="-128"/>
            </a:endParaRPr>
          </a:p>
          <a:p>
            <a:pPr marL="245745" marR="3175" indent="-255270">
              <a:lnSpc>
                <a:spcPct val="150000"/>
              </a:lnSpc>
              <a:spcAft>
                <a:spcPts val="15"/>
              </a:spcAft>
            </a:pPr>
            <a:r>
              <a:rPr lang="en-US" altLang="ja-JP" sz="1800" b="1" kern="100" dirty="0">
                <a:solidFill>
                  <a:srgbClr val="000000"/>
                </a:solidFill>
                <a:effectLst/>
                <a:latin typeface="游ゴシック" panose="020B0400000000000000" pitchFamily="50" charset="-128"/>
                <a:ea typeface="游ゴシック" panose="020B0400000000000000" pitchFamily="50" charset="-128"/>
                <a:cs typeface="ＭＳ Ｐ明朝" panose="02020600040205080304" pitchFamily="18" charset="-128"/>
              </a:rPr>
              <a:t>[6] Kazuhisa Yanaka, Sota Mihara, Optical Illusion in Which Line Segments Continue to Grow or Shrink by Displaying Two Images Alternately, VISAPP</a:t>
            </a:r>
            <a:r>
              <a:rPr lang="ja-JP" altLang="ja-JP" sz="1800" b="1" kern="100" dirty="0">
                <a:solidFill>
                  <a:srgbClr val="000000"/>
                </a:solidFill>
                <a:effectLst/>
                <a:latin typeface="游ゴシック" panose="020B0400000000000000" pitchFamily="50" charset="-128"/>
                <a:ea typeface="游ゴシック" panose="020B0400000000000000" pitchFamily="50" charset="-128"/>
                <a:cs typeface="ＭＳ Ｐ明朝" panose="02020600040205080304" pitchFamily="18" charset="-128"/>
              </a:rPr>
              <a:t>　</a:t>
            </a:r>
            <a:r>
              <a:rPr lang="en-US" altLang="ja-JP" sz="1800" b="1" kern="100" dirty="0">
                <a:solidFill>
                  <a:srgbClr val="000000"/>
                </a:solidFill>
                <a:effectLst/>
                <a:latin typeface="游ゴシック" panose="020B0400000000000000" pitchFamily="50" charset="-128"/>
                <a:ea typeface="游ゴシック" panose="020B0400000000000000" pitchFamily="50" charset="-128"/>
                <a:cs typeface="ＭＳ Ｐ明朝" panose="02020600040205080304" pitchFamily="18" charset="-128"/>
              </a:rPr>
              <a:t>2024, pp.737–740, 2024.</a:t>
            </a:r>
            <a:endParaRPr lang="ja-JP" altLang="ja-JP" sz="2000" b="1" kern="100" dirty="0">
              <a:solidFill>
                <a:srgbClr val="000000"/>
              </a:solidFill>
              <a:effectLst/>
              <a:latin typeface="游ゴシック" panose="020B0400000000000000" pitchFamily="50" charset="-128"/>
              <a:ea typeface="游ゴシック" panose="020B0400000000000000" pitchFamily="50" charset="-128"/>
              <a:cs typeface="ＭＳ Ｐ明朝" panose="02020600040205080304" pitchFamily="18" charset="-128"/>
            </a:endParaRPr>
          </a:p>
        </p:txBody>
      </p:sp>
    </p:spTree>
    <p:extLst>
      <p:ext uri="{BB962C8B-B14F-4D97-AF65-F5344CB8AC3E}">
        <p14:creationId xmlns:p14="http://schemas.microsoft.com/office/powerpoint/2010/main" val="2746626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C7DFA-6907-092B-599B-1B280E0602A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A978348-DC0C-68ED-147E-83DCC296E375}"/>
              </a:ext>
            </a:extLst>
          </p:cNvPr>
          <p:cNvSpPr>
            <a:spLocks noGrp="1"/>
          </p:cNvSpPr>
          <p:nvPr>
            <p:ph type="title"/>
          </p:nvPr>
        </p:nvSpPr>
        <p:spPr>
          <a:xfrm>
            <a:off x="625032" y="249379"/>
            <a:ext cx="5562600" cy="1637294"/>
          </a:xfrm>
        </p:spPr>
        <p:txBody>
          <a:bodyPr>
            <a:normAutofit fontScale="90000"/>
          </a:bodyPr>
          <a:lstStyle/>
          <a:p>
            <a:r>
              <a:rPr kumimoji="1" lang="ja-JP" altLang="en-US" sz="4000" b="1" dirty="0">
                <a:latin typeface="+mn-ea"/>
                <a:ea typeface="+mn-ea"/>
              </a:rPr>
              <a:t>最適化型フレーザー・ウィルコックス錯視（</a:t>
            </a:r>
            <a:r>
              <a:rPr lang="en-US" altLang="ja-JP" sz="4000" b="1" dirty="0">
                <a:latin typeface="+mn-ea"/>
                <a:ea typeface="+mn-ea"/>
              </a:rPr>
              <a:t>2003</a:t>
            </a:r>
            <a:r>
              <a:rPr lang="ja-JP" altLang="en-US" sz="4000" b="1" dirty="0">
                <a:latin typeface="+mn-ea"/>
                <a:ea typeface="+mn-ea"/>
              </a:rPr>
              <a:t>年ごろ以降</a:t>
            </a:r>
            <a:r>
              <a:rPr kumimoji="1" lang="ja-JP" altLang="en-US" sz="4000" b="1" dirty="0">
                <a:latin typeface="+mn-ea"/>
                <a:ea typeface="+mn-ea"/>
              </a:rPr>
              <a:t>）</a:t>
            </a:r>
          </a:p>
        </p:txBody>
      </p:sp>
      <p:sp>
        <p:nvSpPr>
          <p:cNvPr id="3" name="コンテンツ プレースホルダー 2">
            <a:extLst>
              <a:ext uri="{FF2B5EF4-FFF2-40B4-BE49-F238E27FC236}">
                <a16:creationId xmlns:a16="http://schemas.microsoft.com/office/drawing/2014/main" id="{F5CF114F-0584-4C13-F732-6EDA1A83F512}"/>
              </a:ext>
            </a:extLst>
          </p:cNvPr>
          <p:cNvSpPr>
            <a:spLocks noGrp="1"/>
          </p:cNvSpPr>
          <p:nvPr>
            <p:ph idx="1"/>
          </p:nvPr>
        </p:nvSpPr>
        <p:spPr>
          <a:xfrm>
            <a:off x="173620" y="2071868"/>
            <a:ext cx="6273237" cy="2522189"/>
          </a:xfrm>
        </p:spPr>
        <p:txBody>
          <a:bodyPr>
            <a:noAutofit/>
          </a:bodyPr>
          <a:lstStyle/>
          <a:p>
            <a:pPr marL="0" indent="0">
              <a:lnSpc>
                <a:spcPct val="110000"/>
              </a:lnSpc>
              <a:buNone/>
            </a:pPr>
            <a:r>
              <a:rPr kumimoji="1" lang="ja-JP" altLang="en-US" dirty="0">
                <a:latin typeface="+mn-ea"/>
              </a:rPr>
              <a:t>北岡は錯視量を大きくした「最適化型フレーザー・ウィルコックス錯視」と総称される錯視図形を発表しており，有名な「</a:t>
            </a:r>
            <a:r>
              <a:rPr kumimoji="1" lang="ja-JP" altLang="en-US" b="1" dirty="0">
                <a:latin typeface="+mn-ea"/>
              </a:rPr>
              <a:t>蛇の回転</a:t>
            </a:r>
            <a:r>
              <a:rPr kumimoji="1" lang="ja-JP" altLang="en-US" dirty="0">
                <a:latin typeface="+mn-ea"/>
              </a:rPr>
              <a:t>」という作品はその一つ</a:t>
            </a:r>
            <a:r>
              <a:rPr kumimoji="1" lang="en-US" altLang="ja-JP" dirty="0">
                <a:latin typeface="+mn-ea"/>
              </a:rPr>
              <a:t>(</a:t>
            </a:r>
            <a:r>
              <a:rPr kumimoji="1" lang="ja-JP" altLang="en-US" dirty="0">
                <a:latin typeface="+mn-ea"/>
              </a:rPr>
              <a:t>タイプ</a:t>
            </a:r>
            <a:r>
              <a:rPr kumimoji="1" lang="en-US" altLang="ja-JP" dirty="0" err="1">
                <a:latin typeface="+mn-ea"/>
              </a:rPr>
              <a:t>Ⅱa</a:t>
            </a:r>
            <a:r>
              <a:rPr kumimoji="1" lang="en-US" altLang="ja-JP" dirty="0">
                <a:latin typeface="+mn-ea"/>
              </a:rPr>
              <a:t>)</a:t>
            </a:r>
            <a:r>
              <a:rPr kumimoji="1" lang="ja-JP" altLang="en-US" dirty="0">
                <a:latin typeface="+mn-ea"/>
              </a:rPr>
              <a:t>である</a:t>
            </a:r>
            <a:r>
              <a:rPr kumimoji="1" lang="en-US" altLang="ja-JP" dirty="0">
                <a:latin typeface="+mn-ea"/>
              </a:rPr>
              <a:t>.</a:t>
            </a:r>
            <a:r>
              <a:rPr kumimoji="1" lang="ja-JP" altLang="en-US" dirty="0">
                <a:latin typeface="+mn-ea"/>
              </a:rPr>
              <a:t>（と同時にタイプ</a:t>
            </a:r>
            <a:r>
              <a:rPr lang="en-US" altLang="ja-JP" dirty="0">
                <a:latin typeface="+mn-ea"/>
              </a:rPr>
              <a:t>Ⅱ</a:t>
            </a:r>
            <a:r>
              <a:rPr lang="ja-JP" altLang="en-US" dirty="0">
                <a:latin typeface="+mn-ea"/>
              </a:rPr>
              <a:t>ｂでもあると思われる．）</a:t>
            </a:r>
            <a:endParaRPr kumimoji="1" lang="en-US" altLang="ja-JP" dirty="0">
              <a:latin typeface="+mn-ea"/>
            </a:endParaRPr>
          </a:p>
        </p:txBody>
      </p:sp>
      <p:pic>
        <p:nvPicPr>
          <p:cNvPr id="4" name="図 3">
            <a:extLst>
              <a:ext uri="{FF2B5EF4-FFF2-40B4-BE49-F238E27FC236}">
                <a16:creationId xmlns:a16="http://schemas.microsoft.com/office/drawing/2014/main" id="{AE0456D9-B2F1-02F9-92A7-15F0ADB46D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2363" y="0"/>
            <a:ext cx="5219700" cy="6807359"/>
          </a:xfrm>
          <a:prstGeom prst="rect">
            <a:avLst/>
          </a:prstGeom>
        </p:spPr>
      </p:pic>
      <p:sp>
        <p:nvSpPr>
          <p:cNvPr id="9" name="テキスト ボックス 8">
            <a:extLst>
              <a:ext uri="{FF2B5EF4-FFF2-40B4-BE49-F238E27FC236}">
                <a16:creationId xmlns:a16="http://schemas.microsoft.com/office/drawing/2014/main" id="{6CD0D776-7404-10AE-A52A-C840887B4545}"/>
              </a:ext>
            </a:extLst>
          </p:cNvPr>
          <p:cNvSpPr txBox="1"/>
          <p:nvPr/>
        </p:nvSpPr>
        <p:spPr>
          <a:xfrm>
            <a:off x="173620" y="5908185"/>
            <a:ext cx="6094070" cy="830997"/>
          </a:xfrm>
          <a:prstGeom prst="rect">
            <a:avLst/>
          </a:prstGeom>
          <a:noFill/>
        </p:spPr>
        <p:txBody>
          <a:bodyPr wrap="square">
            <a:spAutoFit/>
          </a:bodyPr>
          <a:lstStyle/>
          <a:p>
            <a:r>
              <a:rPr lang="en-US" altLang="ja-JP" sz="2400" dirty="0"/>
              <a:t>https://www.psy.ritsumei.ac.jp/akitaoka/shikisaigakkai2012.html</a:t>
            </a:r>
            <a:endParaRPr lang="ja-JP" altLang="en-US" sz="2400" dirty="0"/>
          </a:p>
        </p:txBody>
      </p:sp>
    </p:spTree>
    <p:extLst>
      <p:ext uri="{BB962C8B-B14F-4D97-AF65-F5344CB8AC3E}">
        <p14:creationId xmlns:p14="http://schemas.microsoft.com/office/powerpoint/2010/main" val="1901107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EA866E-C1EE-2A74-DF7B-1FEDE441A5B7}"/>
              </a:ext>
            </a:extLst>
          </p:cNvPr>
          <p:cNvSpPr>
            <a:spLocks noGrp="1"/>
          </p:cNvSpPr>
          <p:nvPr>
            <p:ph type="title"/>
          </p:nvPr>
        </p:nvSpPr>
        <p:spPr>
          <a:xfrm>
            <a:off x="433086" y="164396"/>
            <a:ext cx="10515600" cy="1325563"/>
          </a:xfrm>
        </p:spPr>
        <p:txBody>
          <a:bodyPr>
            <a:normAutofit/>
          </a:bodyPr>
          <a:lstStyle/>
          <a:p>
            <a:r>
              <a:rPr kumimoji="1" lang="ja-JP" altLang="en-US" sz="3600" b="1" dirty="0">
                <a:latin typeface="+mn-ea"/>
                <a:ea typeface="+mn-ea"/>
              </a:rPr>
              <a:t>中心ドリフト錯視（</a:t>
            </a:r>
            <a:r>
              <a:rPr kumimoji="1" lang="en-US" altLang="ja-JP" sz="3600" b="1" dirty="0">
                <a:latin typeface="+mn-ea"/>
                <a:ea typeface="+mn-ea"/>
              </a:rPr>
              <a:t>2004</a:t>
            </a:r>
            <a:r>
              <a:rPr kumimoji="1" lang="ja-JP" altLang="en-US" sz="3600" b="1" dirty="0">
                <a:latin typeface="+mn-ea"/>
                <a:ea typeface="+mn-ea"/>
              </a:rPr>
              <a:t>）</a:t>
            </a:r>
          </a:p>
        </p:txBody>
      </p:sp>
      <p:sp>
        <p:nvSpPr>
          <p:cNvPr id="4" name="コンテンツ プレースホルダー 2">
            <a:extLst>
              <a:ext uri="{FF2B5EF4-FFF2-40B4-BE49-F238E27FC236}">
                <a16:creationId xmlns:a16="http://schemas.microsoft.com/office/drawing/2014/main" id="{610C2DC5-21C3-12F6-B22C-75672FBBD329}"/>
              </a:ext>
            </a:extLst>
          </p:cNvPr>
          <p:cNvSpPr>
            <a:spLocks noGrp="1"/>
          </p:cNvSpPr>
          <p:nvPr>
            <p:ph idx="1"/>
          </p:nvPr>
        </p:nvSpPr>
        <p:spPr>
          <a:xfrm>
            <a:off x="617799" y="1131144"/>
            <a:ext cx="11325828" cy="1325563"/>
          </a:xfrm>
        </p:spPr>
        <p:txBody>
          <a:bodyPr/>
          <a:lstStyle/>
          <a:p>
            <a:pPr marL="0" indent="0">
              <a:buNone/>
            </a:pPr>
            <a:r>
              <a:rPr kumimoji="1" lang="en-US" altLang="ja-JP" dirty="0"/>
              <a:t>2004</a:t>
            </a:r>
            <a:r>
              <a:rPr kumimoji="1" lang="ja-JP" altLang="en-US" dirty="0"/>
              <a:t>年に北岡・蘆田は，周辺ドリフト錯視に似ているが，</a:t>
            </a:r>
            <a:r>
              <a:rPr kumimoji="1" lang="ja-JP" altLang="en-US" b="1" dirty="0"/>
              <a:t>中心視でもよく見える中心ドリフト錯視</a:t>
            </a:r>
            <a:r>
              <a:rPr kumimoji="1" lang="en-US" altLang="ja-JP" dirty="0"/>
              <a:t>[3]</a:t>
            </a:r>
            <a:r>
              <a:rPr kumimoji="1" lang="ja-JP" altLang="en-US" dirty="0"/>
              <a:t>を発表した．しかし，周辺視と中心視を使い分けられない人にとっては，判別が難しい．</a:t>
            </a:r>
          </a:p>
        </p:txBody>
      </p:sp>
      <p:pic>
        <p:nvPicPr>
          <p:cNvPr id="1026" name="Picture 2">
            <a:extLst>
              <a:ext uri="{FF2B5EF4-FFF2-40B4-BE49-F238E27FC236}">
                <a16:creationId xmlns:a16="http://schemas.microsoft.com/office/drawing/2014/main" id="{FEA77469-BD89-1D46-B7A6-AFE283EC96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523" y="2456707"/>
            <a:ext cx="10732953" cy="2969207"/>
          </a:xfrm>
          <a:prstGeom prst="rect">
            <a:avLst/>
          </a:prstGeom>
          <a:noFill/>
          <a:extLst>
            <a:ext uri="{909E8E84-426E-40DD-AFC4-6F175D3DCCD1}">
              <a14:hiddenFill xmlns:a14="http://schemas.microsoft.com/office/drawing/2010/main">
                <a:solidFill>
                  <a:srgbClr val="FFFFFF"/>
                </a:solidFill>
              </a14:hiddenFill>
            </a:ext>
          </a:extLst>
        </p:spPr>
      </p:pic>
      <p:sp>
        <p:nvSpPr>
          <p:cNvPr id="5" name="コンテンツ プレースホルダー 2">
            <a:extLst>
              <a:ext uri="{FF2B5EF4-FFF2-40B4-BE49-F238E27FC236}">
                <a16:creationId xmlns:a16="http://schemas.microsoft.com/office/drawing/2014/main" id="{02BE93ED-1485-17EB-23D2-6DBF0B72CCFD}"/>
              </a:ext>
            </a:extLst>
          </p:cNvPr>
          <p:cNvSpPr txBox="1">
            <a:spLocks/>
          </p:cNvSpPr>
          <p:nvPr/>
        </p:nvSpPr>
        <p:spPr>
          <a:xfrm>
            <a:off x="329879" y="5764211"/>
            <a:ext cx="11695253" cy="10937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t>はたしてこれは、フレーザー・ウィルコックス錯視とは別物なのか？</a:t>
            </a:r>
            <a:endParaRPr lang="en-US" altLang="ja-JP" dirty="0"/>
          </a:p>
          <a:p>
            <a:pPr marL="0" indent="0">
              <a:buFont typeface="Arial" panose="020B0604020202020204" pitchFamily="34" charset="0"/>
              <a:buNone/>
            </a:pPr>
            <a:r>
              <a:rPr lang="ja-JP" altLang="en-US" dirty="0"/>
              <a:t>われわれの答えは、</a:t>
            </a:r>
            <a:r>
              <a:rPr lang="en-US" altLang="ja-JP" dirty="0"/>
              <a:t>Yes.</a:t>
            </a:r>
            <a:r>
              <a:rPr lang="ja-JP" altLang="en-US" dirty="0"/>
              <a:t>　</a:t>
            </a:r>
            <a:r>
              <a:rPr lang="ja-JP" altLang="en-US" b="1" dirty="0"/>
              <a:t>別物である。</a:t>
            </a:r>
          </a:p>
        </p:txBody>
      </p:sp>
      <p:sp>
        <p:nvSpPr>
          <p:cNvPr id="7" name="テキスト ボックス 6">
            <a:extLst>
              <a:ext uri="{FF2B5EF4-FFF2-40B4-BE49-F238E27FC236}">
                <a16:creationId xmlns:a16="http://schemas.microsoft.com/office/drawing/2014/main" id="{5FE82874-B9FA-4A49-D715-EDD97A24D7C3}"/>
              </a:ext>
            </a:extLst>
          </p:cNvPr>
          <p:cNvSpPr txBox="1"/>
          <p:nvPr/>
        </p:nvSpPr>
        <p:spPr>
          <a:xfrm>
            <a:off x="433086" y="5436262"/>
            <a:ext cx="6094070" cy="369332"/>
          </a:xfrm>
          <a:prstGeom prst="rect">
            <a:avLst/>
          </a:prstGeom>
          <a:noFill/>
        </p:spPr>
        <p:txBody>
          <a:bodyPr wrap="square">
            <a:spAutoFit/>
          </a:bodyPr>
          <a:lstStyle/>
          <a:p>
            <a:r>
              <a:rPr lang="en-US" altLang="ja-JP" dirty="0"/>
              <a:t>https://www.psy.ritsumei.ac.jp/akitaoka/VSJ04w.html</a:t>
            </a:r>
            <a:endParaRPr lang="ja-JP" altLang="en-US" dirty="0"/>
          </a:p>
        </p:txBody>
      </p:sp>
    </p:spTree>
    <p:extLst>
      <p:ext uri="{BB962C8B-B14F-4D97-AF65-F5344CB8AC3E}">
        <p14:creationId xmlns:p14="http://schemas.microsoft.com/office/powerpoint/2010/main" val="2054669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E9F6DD-454C-14DD-A698-02C01EF1125F}"/>
              </a:ext>
            </a:extLst>
          </p:cNvPr>
          <p:cNvSpPr>
            <a:spLocks noGrp="1"/>
          </p:cNvSpPr>
          <p:nvPr>
            <p:ph type="title"/>
          </p:nvPr>
        </p:nvSpPr>
        <p:spPr/>
        <p:txBody>
          <a:bodyPr/>
          <a:lstStyle/>
          <a:p>
            <a:r>
              <a:rPr kumimoji="1" lang="ja-JP" altLang="en-US" b="1" dirty="0">
                <a:latin typeface="+mn-ea"/>
                <a:ea typeface="+mn-ea"/>
              </a:rPr>
              <a:t>３</a:t>
            </a:r>
            <a:r>
              <a:rPr kumimoji="1" lang="en-US" altLang="ja-JP" b="1" dirty="0">
                <a:latin typeface="+mn-ea"/>
                <a:ea typeface="+mn-ea"/>
              </a:rPr>
              <a:t>.</a:t>
            </a:r>
            <a:r>
              <a:rPr kumimoji="1" lang="ja-JP" altLang="en-US" b="1" dirty="0">
                <a:latin typeface="+mn-ea"/>
                <a:ea typeface="+mn-ea"/>
              </a:rPr>
              <a:t>　階調反転画像との交互表示による</a:t>
            </a:r>
            <a:r>
              <a:rPr kumimoji="1" lang="en-US" altLang="ja-JP" b="1" dirty="0">
                <a:latin typeface="+mn-ea"/>
                <a:ea typeface="+mn-ea"/>
              </a:rPr>
              <a:t/>
            </a:r>
            <a:br>
              <a:rPr kumimoji="1" lang="en-US" altLang="ja-JP" b="1" dirty="0">
                <a:latin typeface="+mn-ea"/>
                <a:ea typeface="+mn-ea"/>
              </a:rPr>
            </a:br>
            <a:r>
              <a:rPr kumimoji="1" lang="ja-JP" altLang="en-US" b="1" dirty="0">
                <a:latin typeface="+mn-ea"/>
                <a:ea typeface="+mn-ea"/>
              </a:rPr>
              <a:t>　　錯視量増大</a:t>
            </a:r>
          </a:p>
        </p:txBody>
      </p:sp>
      <p:sp>
        <p:nvSpPr>
          <p:cNvPr id="3" name="コンテンツ プレースホルダー 2">
            <a:extLst>
              <a:ext uri="{FF2B5EF4-FFF2-40B4-BE49-F238E27FC236}">
                <a16:creationId xmlns:a16="http://schemas.microsoft.com/office/drawing/2014/main" id="{111056E2-34C6-4D00-B057-D430A20D9F9F}"/>
              </a:ext>
            </a:extLst>
          </p:cNvPr>
          <p:cNvSpPr>
            <a:spLocks noGrp="1"/>
          </p:cNvSpPr>
          <p:nvPr>
            <p:ph idx="1"/>
          </p:nvPr>
        </p:nvSpPr>
        <p:spPr>
          <a:xfrm>
            <a:off x="381965" y="1690688"/>
            <a:ext cx="11810035" cy="2117383"/>
          </a:xfrm>
        </p:spPr>
        <p:txBody>
          <a:bodyPr>
            <a:normAutofit/>
          </a:bodyPr>
          <a:lstStyle/>
          <a:p>
            <a:r>
              <a:rPr kumimoji="1" lang="ja-JP" altLang="en-US" dirty="0"/>
              <a:t>「蛇の回転」において元画像と全面白の画像を約</a:t>
            </a:r>
            <a:r>
              <a:rPr kumimoji="1" lang="en-US" altLang="ja-JP" dirty="0"/>
              <a:t>100ms</a:t>
            </a:r>
            <a:r>
              <a:rPr kumimoji="1" lang="ja-JP" altLang="en-US" dirty="0"/>
              <a:t>ごとに切り替えて交互に表示すると錯視量が大きくなることが知られている．小野ら</a:t>
            </a:r>
            <a:r>
              <a:rPr kumimoji="1" lang="en-US" altLang="ja-JP" dirty="0"/>
              <a:t>[4]</a:t>
            </a:r>
            <a:r>
              <a:rPr kumimoji="1" lang="ja-JP" altLang="en-US" dirty="0"/>
              <a:t>は全面白のかわりに元画像の階調反転画像を用いると，回転方向がやや</a:t>
            </a:r>
            <a:r>
              <a:rPr lang="ja-JP" altLang="en-US" dirty="0"/>
              <a:t>不確実</a:t>
            </a:r>
            <a:r>
              <a:rPr kumimoji="1" lang="ja-JP" altLang="en-US" dirty="0"/>
              <a:t>にはなるが，錯視が大幅に強くなることを報告した．</a:t>
            </a:r>
            <a:endParaRPr kumimoji="1" lang="en-US" altLang="ja-JP" dirty="0"/>
          </a:p>
        </p:txBody>
      </p:sp>
      <p:pic>
        <p:nvPicPr>
          <p:cNvPr id="3074" name="Picture 2">
            <a:extLst>
              <a:ext uri="{FF2B5EF4-FFF2-40B4-BE49-F238E27FC236}">
                <a16:creationId xmlns:a16="http://schemas.microsoft.com/office/drawing/2014/main" id="{BADD3E88-4388-3E24-E060-BB46DF77D5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3362" y="3344707"/>
            <a:ext cx="7373074" cy="3341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430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016322-DF14-37DC-5B58-785F52842428}"/>
              </a:ext>
            </a:extLst>
          </p:cNvPr>
          <p:cNvSpPr>
            <a:spLocks noGrp="1"/>
          </p:cNvSpPr>
          <p:nvPr>
            <p:ph type="title"/>
          </p:nvPr>
        </p:nvSpPr>
        <p:spPr>
          <a:xfrm>
            <a:off x="930798" y="176382"/>
            <a:ext cx="10515600" cy="1325563"/>
          </a:xfrm>
        </p:spPr>
        <p:txBody>
          <a:bodyPr/>
          <a:lstStyle/>
          <a:p>
            <a:r>
              <a:rPr lang="ja-JP" altLang="en-US" b="1" dirty="0">
                <a:latin typeface="+mn-ea"/>
                <a:ea typeface="+mn-ea"/>
              </a:rPr>
              <a:t>階調反転画像との交互表示（蛇の回転）</a:t>
            </a:r>
            <a:endParaRPr kumimoji="1" lang="ja-JP" altLang="en-US" b="1" dirty="0">
              <a:latin typeface="+mn-ea"/>
              <a:ea typeface="+mn-ea"/>
            </a:endParaRPr>
          </a:p>
        </p:txBody>
      </p:sp>
      <p:pic>
        <p:nvPicPr>
          <p:cNvPr id="4098" name="Picture 2">
            <a:extLst>
              <a:ext uri="{FF2B5EF4-FFF2-40B4-BE49-F238E27FC236}">
                <a16:creationId xmlns:a16="http://schemas.microsoft.com/office/drawing/2014/main" id="{DE80EC36-931A-FD17-9052-5922F87596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798" y="1261772"/>
            <a:ext cx="7226461" cy="5419846"/>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6FA1EC7A-B7C3-E6FE-73EB-9CB7FAB08363}"/>
              </a:ext>
            </a:extLst>
          </p:cNvPr>
          <p:cNvSpPr txBox="1"/>
          <p:nvPr/>
        </p:nvSpPr>
        <p:spPr>
          <a:xfrm>
            <a:off x="8691824" y="1501945"/>
            <a:ext cx="3253251" cy="4524315"/>
          </a:xfrm>
          <a:prstGeom prst="rect">
            <a:avLst/>
          </a:prstGeom>
          <a:noFill/>
        </p:spPr>
        <p:txBody>
          <a:bodyPr wrap="square" rtlCol="0">
            <a:spAutoFit/>
          </a:bodyPr>
          <a:lstStyle/>
          <a:p>
            <a:r>
              <a:rPr kumimoji="1" lang="ja-JP" altLang="en-US" sz="3200" dirty="0" smtClean="0">
                <a:latin typeface="+mn-ea"/>
              </a:rPr>
              <a:t>錯視量が格段に大きく</a:t>
            </a:r>
            <a:r>
              <a:rPr lang="ja-JP" altLang="en-US" sz="3200" dirty="0" smtClean="0">
                <a:latin typeface="+mn-ea"/>
              </a:rPr>
              <a:t>なる．</a:t>
            </a:r>
            <a:endParaRPr kumimoji="1" lang="en-US" altLang="ja-JP" sz="3200" dirty="0" smtClean="0">
              <a:latin typeface="+mn-ea"/>
            </a:endParaRPr>
          </a:p>
          <a:p>
            <a:endParaRPr lang="en-US" altLang="ja-JP" sz="3200" dirty="0" smtClean="0">
              <a:latin typeface="+mn-ea"/>
            </a:endParaRPr>
          </a:p>
          <a:p>
            <a:r>
              <a:rPr lang="ja-JP" altLang="en-US" sz="3200" dirty="0" smtClean="0">
                <a:latin typeface="+mn-ea"/>
              </a:rPr>
              <a:t>順方向（黒⇒青⇒白⇒黄）に回転して見えることが多いが、時折、逆回転に見えること</a:t>
            </a:r>
            <a:r>
              <a:rPr lang="ja-JP" altLang="en-US" sz="3200" dirty="0">
                <a:latin typeface="+mn-ea"/>
              </a:rPr>
              <a:t>がある．</a:t>
            </a:r>
            <a:endParaRPr lang="en-US" altLang="ja-JP" sz="3200" dirty="0">
              <a:latin typeface="+mn-ea"/>
            </a:endParaRPr>
          </a:p>
        </p:txBody>
      </p:sp>
      <p:sp>
        <p:nvSpPr>
          <p:cNvPr id="5" name="矢印: 下カーブ 5">
            <a:extLst>
              <a:ext uri="{FF2B5EF4-FFF2-40B4-BE49-F238E27FC236}">
                <a16:creationId xmlns:a16="http://schemas.microsoft.com/office/drawing/2014/main" id="{A895416F-51A7-6DEB-3C2C-2138496F55D9}"/>
              </a:ext>
            </a:extLst>
          </p:cNvPr>
          <p:cNvSpPr/>
          <p:nvPr/>
        </p:nvSpPr>
        <p:spPr>
          <a:xfrm>
            <a:off x="3597957" y="2067862"/>
            <a:ext cx="2120163" cy="652915"/>
          </a:xfrm>
          <a:prstGeom prst="curved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925463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706DE-A3B3-F33D-2250-875BC148CE9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C6ADBD1-DBF3-DC76-6C62-CA31DA169658}"/>
              </a:ext>
            </a:extLst>
          </p:cNvPr>
          <p:cNvSpPr>
            <a:spLocks noGrp="1"/>
          </p:cNvSpPr>
          <p:nvPr>
            <p:ph type="title"/>
          </p:nvPr>
        </p:nvSpPr>
        <p:spPr>
          <a:xfrm>
            <a:off x="421512" y="495662"/>
            <a:ext cx="6395977" cy="1023837"/>
          </a:xfrm>
        </p:spPr>
        <p:txBody>
          <a:bodyPr>
            <a:normAutofit fontScale="90000"/>
          </a:bodyPr>
          <a:lstStyle/>
          <a:p>
            <a:r>
              <a:rPr kumimoji="1" lang="ja-JP" altLang="en-US" b="1" dirty="0">
                <a:latin typeface="+mn-ea"/>
                <a:ea typeface="+mn-ea"/>
              </a:rPr>
              <a:t>階調反転画像との交互表示</a:t>
            </a:r>
            <a:r>
              <a:rPr kumimoji="1" lang="en-US" altLang="ja-JP" b="1" dirty="0">
                <a:latin typeface="+mn-ea"/>
                <a:ea typeface="+mn-ea"/>
              </a:rPr>
              <a:t/>
            </a:r>
            <a:br>
              <a:rPr kumimoji="1" lang="en-US" altLang="ja-JP" b="1" dirty="0">
                <a:latin typeface="+mn-ea"/>
                <a:ea typeface="+mn-ea"/>
              </a:rPr>
            </a:br>
            <a:r>
              <a:rPr kumimoji="1" lang="ja-JP" altLang="en-US" b="1" dirty="0">
                <a:latin typeface="+mn-ea"/>
                <a:ea typeface="+mn-ea"/>
              </a:rPr>
              <a:t>（</a:t>
            </a:r>
            <a:r>
              <a:rPr lang="ja-JP" altLang="en-US" b="1" dirty="0">
                <a:latin typeface="+mn-ea"/>
                <a:ea typeface="+mn-ea"/>
              </a:rPr>
              <a:t>最適化型フレーザー・ウィルコックス錯視</a:t>
            </a:r>
            <a:r>
              <a:rPr kumimoji="1" lang="ja-JP" altLang="en-US" b="1" dirty="0">
                <a:latin typeface="+mn-ea"/>
                <a:ea typeface="+mn-ea"/>
              </a:rPr>
              <a:t>）</a:t>
            </a:r>
          </a:p>
        </p:txBody>
      </p:sp>
      <p:sp>
        <p:nvSpPr>
          <p:cNvPr id="3" name="コンテンツ プレースホルダー 2">
            <a:extLst>
              <a:ext uri="{FF2B5EF4-FFF2-40B4-BE49-F238E27FC236}">
                <a16:creationId xmlns:a16="http://schemas.microsoft.com/office/drawing/2014/main" id="{85E7AFF1-52A9-7C19-6090-AB4526734E94}"/>
              </a:ext>
            </a:extLst>
          </p:cNvPr>
          <p:cNvSpPr>
            <a:spLocks noGrp="1"/>
          </p:cNvSpPr>
          <p:nvPr>
            <p:ph idx="1"/>
          </p:nvPr>
        </p:nvSpPr>
        <p:spPr>
          <a:xfrm>
            <a:off x="421512" y="1860771"/>
            <a:ext cx="6141334" cy="4667250"/>
          </a:xfrm>
        </p:spPr>
        <p:txBody>
          <a:bodyPr>
            <a:normAutofit/>
          </a:bodyPr>
          <a:lstStyle/>
          <a:p>
            <a:r>
              <a:rPr lang="ja-JP" altLang="en-US" sz="2400" dirty="0"/>
              <a:t>すでに述べたように、「蛇の回転」は、北岡が錯視量が大きくなるようにデザインした一連の錯視図形の総称である「最適化型フレーザー・ウィルコックス錯視」の</a:t>
            </a:r>
            <a:r>
              <a:rPr lang="en-US" altLang="ja-JP" sz="2400" dirty="0"/>
              <a:t>6</a:t>
            </a:r>
            <a:r>
              <a:rPr lang="ja-JP" altLang="en-US" sz="2400" dirty="0"/>
              <a:t>つのタイプのうち、タイプ</a:t>
            </a:r>
            <a:r>
              <a:rPr lang="en-US" altLang="ja-JP" sz="2400" dirty="0" err="1"/>
              <a:t>Ⅱa</a:t>
            </a:r>
            <a:r>
              <a:rPr lang="ja-JP" altLang="en-US" sz="2400" dirty="0"/>
              <a:t>に分類されている</a:t>
            </a:r>
            <a:r>
              <a:rPr lang="ja-JP" altLang="en-US" sz="2400" dirty="0" smtClean="0"/>
              <a:t>。</a:t>
            </a:r>
            <a:endParaRPr lang="en-US" altLang="ja-JP" sz="2400" dirty="0" smtClean="0"/>
          </a:p>
          <a:p>
            <a:r>
              <a:rPr lang="ja-JP" altLang="en-US" sz="2400" dirty="0"/>
              <a:t>そ</a:t>
            </a:r>
            <a:r>
              <a:rPr lang="ja-JP" altLang="en-US" sz="2400" dirty="0" smtClean="0"/>
              <a:t>れ</a:t>
            </a:r>
            <a:r>
              <a:rPr lang="ja-JP" altLang="en-US" sz="2400" dirty="0"/>
              <a:t>以外の５つのタイプについて、階調反転画像との交互表示により錯視量が増えるのかどうか実験的に検討した。</a:t>
            </a:r>
          </a:p>
          <a:p>
            <a:endParaRPr lang="en-US" altLang="ja-JP" dirty="0" smtClean="0"/>
          </a:p>
          <a:p>
            <a:endParaRPr lang="en-US" altLang="ja-JP" dirty="0"/>
          </a:p>
          <a:p>
            <a:pPr marL="0" indent="0">
              <a:buNone/>
            </a:pPr>
            <a:endParaRPr kumimoji="1" lang="en-US" altLang="ja-JP" dirty="0"/>
          </a:p>
          <a:p>
            <a:endParaRPr lang="en-US" altLang="ja-JP" dirty="0"/>
          </a:p>
        </p:txBody>
      </p:sp>
      <p:pic>
        <p:nvPicPr>
          <p:cNvPr id="6" name="図 5">
            <a:extLst>
              <a:ext uri="{FF2B5EF4-FFF2-40B4-BE49-F238E27FC236}">
                <a16:creationId xmlns:a16="http://schemas.microsoft.com/office/drawing/2014/main" id="{36671508-B389-A317-4AED-883F96C0E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7489" y="186040"/>
            <a:ext cx="5124539" cy="6683253"/>
          </a:xfrm>
          <a:prstGeom prst="rect">
            <a:avLst/>
          </a:prstGeom>
        </p:spPr>
      </p:pic>
      <p:sp>
        <p:nvSpPr>
          <p:cNvPr id="7" name="テキスト ボックス 6">
            <a:extLst>
              <a:ext uri="{FF2B5EF4-FFF2-40B4-BE49-F238E27FC236}">
                <a16:creationId xmlns:a16="http://schemas.microsoft.com/office/drawing/2014/main" id="{ED7F2341-85BA-72BD-6A58-5312B1B20C92}"/>
              </a:ext>
            </a:extLst>
          </p:cNvPr>
          <p:cNvSpPr txBox="1"/>
          <p:nvPr/>
        </p:nvSpPr>
        <p:spPr>
          <a:xfrm>
            <a:off x="9771926" y="2285593"/>
            <a:ext cx="2106593" cy="584775"/>
          </a:xfrm>
          <a:prstGeom prst="rect">
            <a:avLst/>
          </a:prstGeom>
          <a:noFill/>
        </p:spPr>
        <p:txBody>
          <a:bodyPr wrap="square" rtlCol="0">
            <a:spAutoFit/>
          </a:bodyPr>
          <a:lstStyle/>
          <a:p>
            <a:r>
              <a:rPr kumimoji="1" lang="ja-JP" altLang="en-US" sz="3200" b="1" dirty="0">
                <a:solidFill>
                  <a:srgbClr val="FF0000"/>
                </a:solidFill>
              </a:rPr>
              <a:t>蛇</a:t>
            </a:r>
            <a:r>
              <a:rPr kumimoji="1" lang="ja-JP" altLang="en-US" sz="3200" b="1" dirty="0">
                <a:solidFill>
                  <a:srgbClr val="FF0000"/>
                </a:solidFill>
                <a:latin typeface="+mn-ea"/>
              </a:rPr>
              <a:t>の回転</a:t>
            </a:r>
          </a:p>
        </p:txBody>
      </p:sp>
      <p:sp>
        <p:nvSpPr>
          <p:cNvPr id="8" name="テキスト ボックス 7">
            <a:extLst>
              <a:ext uri="{FF2B5EF4-FFF2-40B4-BE49-F238E27FC236}">
                <a16:creationId xmlns:a16="http://schemas.microsoft.com/office/drawing/2014/main" id="{6CD0D776-7404-10AE-A52A-C840887B4545}"/>
              </a:ext>
            </a:extLst>
          </p:cNvPr>
          <p:cNvSpPr txBox="1"/>
          <p:nvPr/>
        </p:nvSpPr>
        <p:spPr>
          <a:xfrm>
            <a:off x="596098" y="5918234"/>
            <a:ext cx="6094070" cy="830997"/>
          </a:xfrm>
          <a:prstGeom prst="rect">
            <a:avLst/>
          </a:prstGeom>
          <a:noFill/>
        </p:spPr>
        <p:txBody>
          <a:bodyPr wrap="square">
            <a:spAutoFit/>
          </a:bodyPr>
          <a:lstStyle/>
          <a:p>
            <a:r>
              <a:rPr lang="en-US" altLang="ja-JP" sz="2400" dirty="0"/>
              <a:t>https://www.psy.ritsumei.ac.jp/akitaoka/shikisaigakkai2012.html</a:t>
            </a:r>
            <a:endParaRPr lang="ja-JP" altLang="en-US" sz="2400" dirty="0"/>
          </a:p>
        </p:txBody>
      </p:sp>
    </p:spTree>
    <p:extLst>
      <p:ext uri="{BB962C8B-B14F-4D97-AF65-F5344CB8AC3E}">
        <p14:creationId xmlns:p14="http://schemas.microsoft.com/office/powerpoint/2010/main" val="2959895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1E3922D3-D078-4219-9F00-24726471388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02490" y="2876557"/>
            <a:ext cx="6342381" cy="3171191"/>
          </a:xfrm>
        </p:spPr>
      </p:pic>
      <p:sp>
        <p:nvSpPr>
          <p:cNvPr id="4" name="コンテンツ プレースホルダー 3">
            <a:extLst>
              <a:ext uri="{FF2B5EF4-FFF2-40B4-BE49-F238E27FC236}">
                <a16:creationId xmlns:a16="http://schemas.microsoft.com/office/drawing/2014/main" id="{29EE0B0C-2243-442C-824F-E02D69649252}"/>
              </a:ext>
            </a:extLst>
          </p:cNvPr>
          <p:cNvSpPr>
            <a:spLocks noGrp="1"/>
          </p:cNvSpPr>
          <p:nvPr>
            <p:ph sz="half" idx="2"/>
          </p:nvPr>
        </p:nvSpPr>
        <p:spPr>
          <a:xfrm>
            <a:off x="8056945" y="1743306"/>
            <a:ext cx="4027025" cy="3371386"/>
          </a:xfrm>
        </p:spPr>
        <p:txBody>
          <a:bodyPr/>
          <a:lstStyle/>
          <a:p>
            <a:r>
              <a:rPr lang="ja-JP" altLang="ja-JP" sz="2400" kern="100" dirty="0">
                <a:effectLst/>
                <a:latin typeface="游明朝" panose="02020400000000000000" pitchFamily="18" charset="-128"/>
                <a:ea typeface="ＭＳ 明朝" panose="02020609040205080304" pitchFamily="17" charset="-128"/>
                <a:cs typeface="Times New Roman" panose="02020603050405020304" pitchFamily="18" charset="0"/>
              </a:rPr>
              <a:t>フレーザーウィルコックス錯視タイプ</a:t>
            </a:r>
            <a:r>
              <a:rPr lang="en-US" altLang="ja-JP" sz="2400" kern="100" dirty="0">
                <a:latin typeface="游明朝" panose="02020400000000000000" pitchFamily="18" charset="-128"/>
                <a:ea typeface="ＭＳ 明朝" panose="02020609040205080304" pitchFamily="17" charset="-128"/>
                <a:cs typeface="Times New Roman" panose="02020603050405020304" pitchFamily="18" charset="0"/>
              </a:rPr>
              <a:t>Ⅰ</a:t>
            </a:r>
            <a:r>
              <a:rPr lang="ja-JP" altLang="ja-JP" sz="2400" kern="100" dirty="0">
                <a:effectLst/>
                <a:latin typeface="游明朝" panose="02020400000000000000" pitchFamily="18" charset="-128"/>
                <a:ea typeface="ＭＳ 明朝" panose="02020609040205080304" pitchFamily="17" charset="-128"/>
                <a:cs typeface="Times New Roman" panose="02020603050405020304" pitchFamily="18" charset="0"/>
              </a:rPr>
              <a:t>に分類される錯視画像</a:t>
            </a:r>
            <a:r>
              <a:rPr lang="ja-JP" altLang="en-US" sz="2400" kern="100" dirty="0">
                <a:effectLst/>
                <a:latin typeface="游明朝" panose="02020400000000000000" pitchFamily="18" charset="-128"/>
                <a:ea typeface="ＭＳ 明朝" panose="02020609040205080304" pitchFamily="17" charset="-128"/>
                <a:cs typeface="Times New Roman" panose="02020603050405020304" pitchFamily="18" charset="0"/>
              </a:rPr>
              <a:t>を用意した．</a:t>
            </a:r>
            <a:endParaRPr lang="en-US" altLang="ja-JP" sz="24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r>
              <a:rPr lang="ja-JP" altLang="en-US" sz="2400" b="1" kern="100" dirty="0">
                <a:latin typeface="+mn-ea"/>
                <a:cs typeface="Times New Roman" panose="02020603050405020304" pitchFamily="18" charset="0"/>
              </a:rPr>
              <a:t>たった２枚</a:t>
            </a:r>
            <a:r>
              <a:rPr lang="ja-JP" altLang="en-US" sz="2400" kern="100" dirty="0">
                <a:latin typeface="游明朝" panose="02020400000000000000" pitchFamily="18" charset="-128"/>
                <a:ea typeface="ＭＳ 明朝" panose="02020609040205080304" pitchFamily="17" charset="-128"/>
                <a:cs typeface="Times New Roman" panose="02020603050405020304" pitchFamily="18" charset="0"/>
              </a:rPr>
              <a:t>の画像を交互に表示しているだけなのに、滑らかに</a:t>
            </a:r>
            <a:r>
              <a:rPr lang="ja-JP" altLang="ja-JP" sz="2400" kern="100" dirty="0">
                <a:effectLst/>
                <a:latin typeface="游明朝" panose="02020400000000000000" pitchFamily="18" charset="-128"/>
                <a:ea typeface="ＭＳ 明朝" panose="02020609040205080304" pitchFamily="17" charset="-128"/>
                <a:cs typeface="Times New Roman" panose="02020603050405020304" pitchFamily="18" charset="0"/>
              </a:rPr>
              <a:t>回転しているよ</a:t>
            </a:r>
            <a:r>
              <a:rPr lang="ja-JP" altLang="en-US" sz="2400" kern="100" dirty="0">
                <a:effectLst/>
                <a:latin typeface="游明朝" panose="02020400000000000000" pitchFamily="18" charset="-128"/>
                <a:ea typeface="ＭＳ 明朝" panose="02020609040205080304" pitchFamily="17" charset="-128"/>
                <a:cs typeface="Times New Roman" panose="02020603050405020304" pitchFamily="18" charset="0"/>
              </a:rPr>
              <a:t>うに見えた．</a:t>
            </a:r>
            <a:r>
              <a:rPr lang="ja-JP" altLang="ja-JP" sz="2400" kern="100" dirty="0">
                <a:effectLst/>
                <a:latin typeface="游明朝" panose="02020400000000000000" pitchFamily="18" charset="-128"/>
                <a:ea typeface="ＭＳ 明朝" panose="02020609040205080304" pitchFamily="17" charset="-128"/>
                <a:cs typeface="Times New Roman" panose="02020603050405020304" pitchFamily="18" charset="0"/>
              </a:rPr>
              <a:t>．</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3" name="テキスト ボックス 2">
            <a:extLst>
              <a:ext uri="{FF2B5EF4-FFF2-40B4-BE49-F238E27FC236}">
                <a16:creationId xmlns:a16="http://schemas.microsoft.com/office/drawing/2014/main" id="{E27887D0-74E5-E19B-D5AD-F6D259E8281B}"/>
              </a:ext>
            </a:extLst>
          </p:cNvPr>
          <p:cNvSpPr txBox="1"/>
          <p:nvPr/>
        </p:nvSpPr>
        <p:spPr>
          <a:xfrm>
            <a:off x="323756" y="6097652"/>
            <a:ext cx="6853158" cy="400110"/>
          </a:xfrm>
          <a:prstGeom prst="rect">
            <a:avLst/>
          </a:prstGeom>
          <a:noFill/>
        </p:spPr>
        <p:txBody>
          <a:bodyPr wrap="none" rtlCol="0">
            <a:spAutoFit/>
          </a:bodyPr>
          <a:lstStyle/>
          <a:p>
            <a:r>
              <a:rPr lang="ja-JP" altLang="en-US" sz="2000" kern="100" dirty="0">
                <a:latin typeface="ＭＳ ゴシック" panose="020B0609070205080204" pitchFamily="49" charset="-128"/>
                <a:ea typeface="ＭＳ ゴシック" panose="020B0609070205080204" pitchFamily="49" charset="-128"/>
                <a:cs typeface="Times New Roman" panose="02020603050405020304" pitchFamily="18" charset="0"/>
              </a:rPr>
              <a:t>北岡の最適化型</a:t>
            </a:r>
            <a:r>
              <a:rPr lang="ja-JP"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rPr>
              <a:t>フレーザー</a:t>
            </a:r>
            <a:r>
              <a:rPr lang="ja-JP" altLang="en-US" sz="20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rPr>
              <a:t>ウィルコックス錯視タイプ</a:t>
            </a:r>
            <a:r>
              <a:rPr lang="en-US"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rPr>
              <a:t>Ⅰ</a:t>
            </a:r>
            <a:endParaRPr lang="en-US" altLang="ja-JP" sz="2000" dirty="0">
              <a:latin typeface="ＭＳ ゴシック" panose="020B0609070205080204" pitchFamily="49" charset="-128"/>
              <a:ea typeface="ＭＳ ゴシック" panose="020B0609070205080204" pitchFamily="49" charset="-128"/>
            </a:endParaRPr>
          </a:p>
        </p:txBody>
      </p:sp>
      <p:sp>
        <p:nvSpPr>
          <p:cNvPr id="9" name="テキスト ボックス 8">
            <a:extLst>
              <a:ext uri="{FF2B5EF4-FFF2-40B4-BE49-F238E27FC236}">
                <a16:creationId xmlns:a16="http://schemas.microsoft.com/office/drawing/2014/main" id="{DCCCF777-4476-4109-37F7-AF525EE7C5D1}"/>
              </a:ext>
            </a:extLst>
          </p:cNvPr>
          <p:cNvSpPr txBox="1"/>
          <p:nvPr/>
        </p:nvSpPr>
        <p:spPr>
          <a:xfrm>
            <a:off x="451414" y="179427"/>
            <a:ext cx="11632556" cy="1200329"/>
          </a:xfrm>
          <a:prstGeom prst="rect">
            <a:avLst/>
          </a:prstGeom>
          <a:noFill/>
        </p:spPr>
        <p:txBody>
          <a:bodyPr wrap="square">
            <a:spAutoFit/>
          </a:bodyPr>
          <a:lstStyle/>
          <a:p>
            <a:r>
              <a:rPr kumimoji="1" lang="ja-JP" altLang="en-US" sz="3600" b="1" dirty="0">
                <a:latin typeface="+mn-ea"/>
                <a:ea typeface="+mn-ea"/>
              </a:rPr>
              <a:t>階調反転画像との交互表示</a:t>
            </a:r>
            <a:r>
              <a:rPr kumimoji="1" lang="en-US" altLang="ja-JP" sz="3600" b="1" dirty="0">
                <a:latin typeface="+mn-ea"/>
                <a:ea typeface="+mn-ea"/>
              </a:rPr>
              <a:t/>
            </a:r>
            <a:br>
              <a:rPr kumimoji="1" lang="en-US" altLang="ja-JP" sz="3600" b="1" dirty="0">
                <a:latin typeface="+mn-ea"/>
                <a:ea typeface="+mn-ea"/>
              </a:rPr>
            </a:br>
            <a:r>
              <a:rPr kumimoji="1" lang="ja-JP" altLang="en-US" sz="3600" b="1" dirty="0">
                <a:latin typeface="+mn-ea"/>
                <a:ea typeface="+mn-ea"/>
              </a:rPr>
              <a:t>（</a:t>
            </a:r>
            <a:r>
              <a:rPr lang="ja-JP" altLang="en-US" sz="3600" b="1" dirty="0">
                <a:latin typeface="+mn-ea"/>
                <a:ea typeface="+mn-ea"/>
              </a:rPr>
              <a:t>最適化型フレーザー・ウィルコックス錯視タイプ</a:t>
            </a:r>
            <a:r>
              <a:rPr lang="en-US" altLang="ja-JP" sz="3600" b="1" dirty="0">
                <a:latin typeface="+mn-ea"/>
                <a:ea typeface="+mn-ea"/>
              </a:rPr>
              <a:t>Ⅰ</a:t>
            </a:r>
            <a:r>
              <a:rPr kumimoji="1" lang="ja-JP" altLang="en-US" sz="3600" dirty="0">
                <a:latin typeface="+mn-ea"/>
                <a:ea typeface="+mn-ea"/>
              </a:rPr>
              <a:t>）</a:t>
            </a:r>
            <a:endParaRPr lang="ja-JP" altLang="en-US" sz="3600" dirty="0"/>
          </a:p>
        </p:txBody>
      </p:sp>
      <p:sp>
        <p:nvSpPr>
          <p:cNvPr id="13" name="テキスト ボックス 12">
            <a:extLst>
              <a:ext uri="{FF2B5EF4-FFF2-40B4-BE49-F238E27FC236}">
                <a16:creationId xmlns:a16="http://schemas.microsoft.com/office/drawing/2014/main" id="{E5CECEDE-8A52-EAE4-E7E4-4767AB1AEF20}"/>
              </a:ext>
            </a:extLst>
          </p:cNvPr>
          <p:cNvSpPr txBox="1"/>
          <p:nvPr/>
        </p:nvSpPr>
        <p:spPr>
          <a:xfrm>
            <a:off x="323756" y="6479268"/>
            <a:ext cx="7733189" cy="369332"/>
          </a:xfrm>
          <a:prstGeom prst="rect">
            <a:avLst/>
          </a:prstGeom>
          <a:noFill/>
        </p:spPr>
        <p:txBody>
          <a:bodyPr wrap="square">
            <a:spAutoFit/>
          </a:bodyPr>
          <a:lstStyle/>
          <a:p>
            <a:r>
              <a:rPr lang="en-US" altLang="ja-JP" dirty="0"/>
              <a:t>https://www.psy.ritsumei.ac.jp/akitaoka/Fraser-Wilcox-illusion.html</a:t>
            </a:r>
            <a:endParaRPr lang="ja-JP" altLang="en-US" dirty="0"/>
          </a:p>
        </p:txBody>
      </p:sp>
      <p:pic>
        <p:nvPicPr>
          <p:cNvPr id="15" name="図 14">
            <a:extLst>
              <a:ext uri="{FF2B5EF4-FFF2-40B4-BE49-F238E27FC236}">
                <a16:creationId xmlns:a16="http://schemas.microsoft.com/office/drawing/2014/main" id="{8F1927FE-3235-B0CB-24EF-F61D4BBCB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02489" y="1379756"/>
            <a:ext cx="2500467" cy="1250234"/>
          </a:xfrm>
          <a:prstGeom prst="rect">
            <a:avLst/>
          </a:prstGeom>
        </p:spPr>
      </p:pic>
      <p:pic>
        <p:nvPicPr>
          <p:cNvPr id="17" name="図 16">
            <a:extLst>
              <a:ext uri="{FF2B5EF4-FFF2-40B4-BE49-F238E27FC236}">
                <a16:creationId xmlns:a16="http://schemas.microsoft.com/office/drawing/2014/main" id="{952D0EAC-D8E6-B74F-3089-35358BF9FF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6350" y="1384992"/>
            <a:ext cx="2489996" cy="1244998"/>
          </a:xfrm>
          <a:prstGeom prst="rect">
            <a:avLst/>
          </a:prstGeom>
        </p:spPr>
      </p:pic>
      <p:sp>
        <p:nvSpPr>
          <p:cNvPr id="18" name="矢印: 左右 17">
            <a:extLst>
              <a:ext uri="{FF2B5EF4-FFF2-40B4-BE49-F238E27FC236}">
                <a16:creationId xmlns:a16="http://schemas.microsoft.com/office/drawing/2014/main" id="{7419AB9E-A4B2-8073-82E9-FB4A2BCF4FCB}"/>
              </a:ext>
            </a:extLst>
          </p:cNvPr>
          <p:cNvSpPr/>
          <p:nvPr/>
        </p:nvSpPr>
        <p:spPr>
          <a:xfrm>
            <a:off x="3623454" y="1812687"/>
            <a:ext cx="891251" cy="428263"/>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33202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1663</TotalTime>
  <Words>2143</Words>
  <Application>Microsoft Office PowerPoint</Application>
  <PresentationFormat>ワイド画面</PresentationFormat>
  <Paragraphs>161</Paragraphs>
  <Slides>38</Slides>
  <Notes>3</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38</vt:i4>
      </vt:variant>
    </vt:vector>
  </HeadingPairs>
  <TitlesOfParts>
    <vt:vector size="50" baseType="lpstr">
      <vt:lpstr>BIZ UDPゴシック</vt:lpstr>
      <vt:lpstr>HGP創英角ｺﾞｼｯｸUB</vt:lpstr>
      <vt:lpstr>ＭＳ Ｐ明朝</vt:lpstr>
      <vt:lpstr>ＭＳ ゴシック</vt:lpstr>
      <vt:lpstr>ＭＳ 明朝</vt:lpstr>
      <vt:lpstr>游ゴシック</vt:lpstr>
      <vt:lpstr>游ゴシック Light</vt:lpstr>
      <vt:lpstr>游ゴシック Medium</vt:lpstr>
      <vt:lpstr>游明朝</vt:lpstr>
      <vt:lpstr>Arial</vt:lpstr>
      <vt:lpstr>Times New Roman</vt:lpstr>
      <vt:lpstr>Office テーマ</vt:lpstr>
      <vt:lpstr>階調反転画像との交互表示による 錯視量増大効果の 周辺ドリフト錯視と中心ドリフト錯視の違い </vt:lpstr>
      <vt:lpstr>PowerPoint プレゼンテーション</vt:lpstr>
      <vt:lpstr>周辺ドリフト錯視（1999）</vt:lpstr>
      <vt:lpstr>最適化型フレーザー・ウィルコックス錯視（2003年ごろ以降）</vt:lpstr>
      <vt:lpstr>中心ドリフト錯視（2004）</vt:lpstr>
      <vt:lpstr>３.　階調反転画像との交互表示による 　　錯視量増大</vt:lpstr>
      <vt:lpstr>階調反転画像との交互表示（蛇の回転）</vt:lpstr>
      <vt:lpstr>階調反転画像との交互表示 （最適化型フレーザー・ウィルコックス錯視）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階調反転画像との交互表示　オオウチ錯視</vt:lpstr>
      <vt:lpstr>PowerPoint プレゼンテーション</vt:lpstr>
      <vt:lpstr>PowerPoint プレゼンテーション</vt:lpstr>
      <vt:lpstr>中心ドリフト錯視と思われる北岡のA fall の 階調反転画像との交互表示</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回転しているように見える錯視 （周辺ドリフト錯視）</vt:lpstr>
      <vt:lpstr>回転しているように見える錯視 （周辺ドリフト錯視）</vt:lpstr>
      <vt:lpstr>回転しているように見える錯視 （中心ドリフト錯視）</vt:lpstr>
      <vt:lpstr>回転しているように見える錯視 （中心ドリフト錯視）</vt:lpstr>
      <vt:lpstr>PowerPoint プレゼンテーション</vt:lpstr>
      <vt:lpstr>むすび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階調反転画像との交互表示による 錯視量増大効果の 周辺ドリフト錯視と中心ドリフト錯視の違い</dc:title>
  <dc:creator>yanaka</dc:creator>
  <cp:lastModifiedBy>[d]谷中一寿</cp:lastModifiedBy>
  <cp:revision>68</cp:revision>
  <dcterms:created xsi:type="dcterms:W3CDTF">2025-02-26T15:25:30Z</dcterms:created>
  <dcterms:modified xsi:type="dcterms:W3CDTF">2025-03-03T05:14:23Z</dcterms:modified>
</cp:coreProperties>
</file>